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5" d="100"/>
          <a:sy n="65" d="100"/>
        </p:scale>
        <p:origin x="-57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FD7BE8-4A16-4CA7-86AA-F5468160D913}" type="datetimeFigureOut">
              <a:rPr lang="ru-RU" smtClean="0"/>
              <a:t>05.06.2013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F4B7DD-4B3A-4615-8878-A3325C793851}"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2AF2343-220E-4613-BC77-C85D1BF2EB84}" type="datetimeFigureOut">
              <a:rPr lang="ru-RU" smtClean="0"/>
              <a:t>05.06.2013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EA25EE8-8C67-4B46-9C46-AAE421CAE07A}"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2AF2343-220E-4613-BC77-C85D1BF2EB84}" type="datetimeFigureOut">
              <a:rPr lang="ru-RU" smtClean="0"/>
              <a:t>05.06.2013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EA25EE8-8C67-4B46-9C46-AAE421CAE07A}"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2AF2343-220E-4613-BC77-C85D1BF2EB84}" type="datetimeFigureOut">
              <a:rPr lang="ru-RU" smtClean="0"/>
              <a:t>05.06.2013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EA25EE8-8C67-4B46-9C46-AAE421CAE07A}"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2AF2343-220E-4613-BC77-C85D1BF2EB84}" type="datetimeFigureOut">
              <a:rPr lang="ru-RU" smtClean="0"/>
              <a:t>05.06.2013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EA25EE8-8C67-4B46-9C46-AAE421CAE07A}"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2AF2343-220E-4613-BC77-C85D1BF2EB84}" type="datetimeFigureOut">
              <a:rPr lang="ru-RU" smtClean="0"/>
              <a:t>05.06.2013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EA25EE8-8C67-4B46-9C46-AAE421CAE07A}"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2AF2343-220E-4613-BC77-C85D1BF2EB84}" type="datetimeFigureOut">
              <a:rPr lang="ru-RU" smtClean="0"/>
              <a:t>05.06.2013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EA25EE8-8C67-4B46-9C46-AAE421CAE07A}"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2AF2343-220E-4613-BC77-C85D1BF2EB84}" type="datetimeFigureOut">
              <a:rPr lang="ru-RU" smtClean="0"/>
              <a:t>05.06.2013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EA25EE8-8C67-4B46-9C46-AAE421CAE07A}"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2AF2343-220E-4613-BC77-C85D1BF2EB84}" type="datetimeFigureOut">
              <a:rPr lang="ru-RU" smtClean="0"/>
              <a:t>05.06.2013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EA25EE8-8C67-4B46-9C46-AAE421CAE07A}"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2AF2343-220E-4613-BC77-C85D1BF2EB84}" type="datetimeFigureOut">
              <a:rPr lang="ru-RU" smtClean="0"/>
              <a:t>05.06.2013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EA25EE8-8C67-4B46-9C46-AAE421CAE07A}"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2AF2343-220E-4613-BC77-C85D1BF2EB84}" type="datetimeFigureOut">
              <a:rPr lang="ru-RU" smtClean="0"/>
              <a:t>05.06.2013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EA25EE8-8C67-4B46-9C46-AAE421CAE07A}"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2AF2343-220E-4613-BC77-C85D1BF2EB84}" type="datetimeFigureOut">
              <a:rPr lang="ru-RU" smtClean="0"/>
              <a:t>05.06.2013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EA25EE8-8C67-4B46-9C46-AAE421CAE07A}"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AF2343-220E-4613-BC77-C85D1BF2EB84}" type="datetimeFigureOut">
              <a:rPr lang="ru-RU" smtClean="0"/>
              <a:t>05.06.2013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A25EE8-8C67-4B46-9C46-AAE421CAE07A}"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64" cy="6832640"/>
          </a:xfrm>
          <a:prstGeom prst="rect">
            <a:avLst/>
          </a:prstGeom>
          <a:solidFill>
            <a:srgbClr val="99FFCC"/>
          </a:solidFill>
        </p:spPr>
        <p:txBody>
          <a:bodyPr wrap="square" rtlCol="0">
            <a:spAutoFit/>
          </a:bodyPr>
          <a:lstStyle/>
          <a:p>
            <a:pPr algn="ctr"/>
            <a:r>
              <a:rPr lang="ru-RU" sz="3100" b="1" dirty="0" smtClean="0">
                <a:latin typeface="Times New Roman" pitchFamily="18" charset="0"/>
                <a:cs typeface="Times New Roman" pitchFamily="18" charset="0"/>
              </a:rPr>
              <a:t>«</a:t>
            </a:r>
            <a:r>
              <a:rPr lang="ru-RU" sz="3100" b="1" dirty="0" err="1" smtClean="0">
                <a:latin typeface="Times New Roman" pitchFamily="18" charset="0"/>
                <a:cs typeface="Times New Roman" pitchFamily="18" charset="0"/>
              </a:rPr>
              <a:t>Жасыл</a:t>
            </a:r>
            <a:r>
              <a:rPr lang="ru-RU" sz="3100" b="1" dirty="0" smtClean="0">
                <a:latin typeface="Times New Roman" pitchFamily="18" charset="0"/>
                <a:cs typeface="Times New Roman" pitchFamily="18" charset="0"/>
              </a:rPr>
              <a:t>» экономика – </a:t>
            </a:r>
            <a:r>
              <a:rPr lang="ru-RU" sz="3100" b="1" dirty="0" err="1" smtClean="0">
                <a:latin typeface="Times New Roman" pitchFamily="18" charset="0"/>
                <a:cs typeface="Times New Roman" pitchFamily="18" charset="0"/>
              </a:rPr>
              <a:t>дамуды</a:t>
            </a:r>
            <a:r>
              <a:rPr lang="kk-KZ" sz="3100" b="1" dirty="0" smtClean="0">
                <a:latin typeface="Times New Roman" pitchFamily="18" charset="0"/>
                <a:cs typeface="Times New Roman" pitchFamily="18" charset="0"/>
              </a:rPr>
              <a:t>ң стратегиялық бағыты</a:t>
            </a:r>
          </a:p>
          <a:p>
            <a:pPr algn="ctr"/>
            <a:r>
              <a:rPr lang="kk-KZ" sz="3000" b="1" dirty="0" smtClean="0">
                <a:latin typeface="Times New Roman" pitchFamily="18" charset="0"/>
                <a:cs typeface="Times New Roman" pitchFamily="18" charset="0"/>
              </a:rPr>
              <a:t>ХАЛЫҚАРАЛЫҚ ЭКОЛОГИЯЛЫҚ ФОРУМЫ</a:t>
            </a:r>
            <a:endParaRPr lang="en-US" sz="3000" b="1" dirty="0" smtClean="0">
              <a:latin typeface="Times New Roman" pitchFamily="18" charset="0"/>
              <a:cs typeface="Times New Roman" pitchFamily="18" charset="0"/>
            </a:endParaRPr>
          </a:p>
          <a:p>
            <a:pPr algn="ctr"/>
            <a:r>
              <a:rPr lang="kk-KZ" sz="2000" b="1" dirty="0" smtClean="0">
                <a:latin typeface="Times New Roman" pitchFamily="18" charset="0"/>
                <a:cs typeface="Times New Roman" pitchFamily="18" charset="0"/>
              </a:rPr>
              <a:t>Сүректен</a:t>
            </a:r>
            <a:r>
              <a:rPr lang="en-US" sz="2000" b="1" dirty="0" smtClean="0">
                <a:latin typeface="Times New Roman" pitchFamily="18" charset="0"/>
                <a:cs typeface="Times New Roman" pitchFamily="18" charset="0"/>
              </a:rPr>
              <a:t> </a:t>
            </a:r>
            <a:r>
              <a:rPr lang="kk-KZ" sz="2000" b="1" dirty="0" smtClean="0">
                <a:latin typeface="Times New Roman" pitchFamily="18" charset="0"/>
                <a:cs typeface="Times New Roman" pitchFamily="18" charset="0"/>
              </a:rPr>
              <a:t>жылу мен электр</a:t>
            </a:r>
            <a:r>
              <a:rPr lang="en-US" sz="2000" b="1" dirty="0" smtClean="0">
                <a:latin typeface="Times New Roman" pitchFamily="18" charset="0"/>
                <a:cs typeface="Times New Roman" pitchFamily="18" charset="0"/>
              </a:rPr>
              <a:t> </a:t>
            </a:r>
            <a:r>
              <a:rPr lang="kk-KZ" sz="2000" b="1" dirty="0" smtClean="0">
                <a:latin typeface="Times New Roman" pitchFamily="18" charset="0"/>
                <a:cs typeface="Times New Roman" pitchFamily="18" charset="0"/>
              </a:rPr>
              <a:t>энергиясын алу</a:t>
            </a:r>
            <a:endParaRPr lang="ru-RU" sz="2000" dirty="0" smtClean="0">
              <a:latin typeface="Times New Roman" pitchFamily="18" charset="0"/>
              <a:cs typeface="Times New Roman" pitchFamily="18" charset="0"/>
            </a:endParaRPr>
          </a:p>
          <a:p>
            <a:pPr algn="ctr"/>
            <a:endParaRPr lang="kk-KZ" sz="3000" b="1" dirty="0" smtClean="0">
              <a:latin typeface="Times New Roman" pitchFamily="18" charset="0"/>
              <a:cs typeface="Times New Roman" pitchFamily="18" charset="0"/>
            </a:endParaRPr>
          </a:p>
          <a:p>
            <a:pPr algn="ctr"/>
            <a:endParaRPr lang="kk-KZ" sz="3000" b="1" dirty="0" smtClean="0">
              <a:latin typeface="Times New Roman" pitchFamily="18" charset="0"/>
              <a:cs typeface="Times New Roman" pitchFamily="18" charset="0"/>
            </a:endParaRPr>
          </a:p>
          <a:p>
            <a:pPr algn="ctr"/>
            <a:endParaRPr lang="kk-KZ" sz="3000" b="1" dirty="0" smtClean="0">
              <a:latin typeface="Times New Roman" pitchFamily="18" charset="0"/>
              <a:cs typeface="Times New Roman" pitchFamily="18" charset="0"/>
            </a:endParaRPr>
          </a:p>
          <a:p>
            <a:pPr algn="ctr"/>
            <a:endParaRPr lang="kk-KZ" sz="3000" b="1" dirty="0" smtClean="0">
              <a:latin typeface="Times New Roman" pitchFamily="18" charset="0"/>
              <a:cs typeface="Times New Roman" pitchFamily="18" charset="0"/>
            </a:endParaRPr>
          </a:p>
          <a:p>
            <a:pPr algn="ctr"/>
            <a:endParaRPr lang="kk-KZ" sz="3000" b="1" dirty="0" smtClean="0">
              <a:latin typeface="Times New Roman" pitchFamily="18" charset="0"/>
              <a:cs typeface="Times New Roman" pitchFamily="18" charset="0"/>
            </a:endParaRPr>
          </a:p>
          <a:p>
            <a:pPr algn="ctr"/>
            <a:endParaRPr lang="kk-KZ" sz="3000" b="1" dirty="0" smtClean="0">
              <a:latin typeface="Times New Roman" pitchFamily="18" charset="0"/>
              <a:cs typeface="Times New Roman" pitchFamily="18" charset="0"/>
            </a:endParaRPr>
          </a:p>
          <a:p>
            <a:pPr algn="ctr"/>
            <a:endParaRPr lang="kk-KZ" sz="3000" b="1" dirty="0" smtClean="0">
              <a:latin typeface="Times New Roman" pitchFamily="18" charset="0"/>
              <a:cs typeface="Times New Roman" pitchFamily="18" charset="0"/>
            </a:endParaRPr>
          </a:p>
          <a:p>
            <a:pPr algn="ctr"/>
            <a:r>
              <a:rPr lang="ru-RU" sz="2800" b="1" dirty="0" smtClean="0">
                <a:latin typeface="Times New Roman" pitchFamily="18" charset="0"/>
                <a:cs typeface="Times New Roman" pitchFamily="18" charset="0"/>
              </a:rPr>
              <a:t>«Зеленая» экономика – стратегический курс развития</a:t>
            </a:r>
            <a:endParaRPr lang="kk-KZ" sz="2800" b="1" dirty="0" smtClean="0">
              <a:latin typeface="Times New Roman" pitchFamily="18" charset="0"/>
              <a:cs typeface="Times New Roman" pitchFamily="18" charset="0"/>
            </a:endParaRPr>
          </a:p>
          <a:p>
            <a:pPr algn="ctr"/>
            <a:r>
              <a:rPr lang="kk-KZ" sz="2800" b="1" dirty="0" smtClean="0">
                <a:latin typeface="Times New Roman" pitchFamily="18" charset="0"/>
                <a:cs typeface="Times New Roman" pitchFamily="18" charset="0"/>
              </a:rPr>
              <a:t>МЕДЖУНАРОДНЫЙ ЭКОЛГИЧЕСКИЙ ФОРУМ</a:t>
            </a:r>
          </a:p>
          <a:p>
            <a:pPr algn="ctr"/>
            <a:r>
              <a:rPr lang="kk-KZ" sz="2000" b="1" dirty="0" smtClean="0">
                <a:latin typeface="Times New Roman" pitchFamily="18" charset="0"/>
                <a:cs typeface="Times New Roman" pitchFamily="18" charset="0"/>
              </a:rPr>
              <a:t>Получение тепла и электроэнергии из древесины</a:t>
            </a:r>
          </a:p>
          <a:p>
            <a:pPr algn="ctr"/>
            <a:endParaRPr lang="kk-KZ" sz="2000" b="1" dirty="0" smtClean="0">
              <a:latin typeface="Times New Roman" pitchFamily="18" charset="0"/>
              <a:cs typeface="Times New Roman" pitchFamily="18" charset="0"/>
            </a:endParaRPr>
          </a:p>
          <a:p>
            <a:pPr algn="ctr"/>
            <a:r>
              <a:rPr lang="kk-KZ" sz="2000" b="1" dirty="0" smtClean="0">
                <a:latin typeface="Times New Roman" pitchFamily="18" charset="0"/>
                <a:cs typeface="Times New Roman" pitchFamily="18" charset="0"/>
              </a:rPr>
              <a:t>Г. Усть-Каменогорск, 2013 г.</a:t>
            </a:r>
          </a:p>
        </p:txBody>
      </p:sp>
      <p:pic>
        <p:nvPicPr>
          <p:cNvPr id="6" name="Рисунок 5" descr="Андрей.jpg"/>
          <p:cNvPicPr>
            <a:picLocks noChangeAspect="1"/>
          </p:cNvPicPr>
          <p:nvPr/>
        </p:nvPicPr>
        <p:blipFill>
          <a:blip r:embed="rId2" cstate="print"/>
          <a:stretch>
            <a:fillRect/>
          </a:stretch>
        </p:blipFill>
        <p:spPr>
          <a:xfrm>
            <a:off x="2928926" y="1785926"/>
            <a:ext cx="3357586" cy="325266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ChangeArrowheads="1"/>
          </p:cNvSpPr>
          <p:nvPr/>
        </p:nvSpPr>
        <p:spPr bwMode="auto">
          <a:xfrm>
            <a:off x="0" y="3071810"/>
            <a:ext cx="9144000" cy="34778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a:ln w="9525">
            <a:noFill/>
            <a:miter lim="800000"/>
            <a:headEnd/>
            <a:tailEnd/>
          </a:ln>
        </p:spPr>
        <p:txBody>
          <a:bodyPr wrap="square" anchor="ctr">
            <a:spAutoFit/>
          </a:bodyPr>
          <a:lstStyle/>
          <a:p>
            <a:pPr algn="ctr"/>
            <a:r>
              <a:rPr lang="ru-RU" sz="2000" b="1" dirty="0" smtClean="0">
                <a:latin typeface="Times New Roman" pitchFamily="18" charset="0"/>
                <a:cs typeface="Times New Roman" pitchFamily="18" charset="0"/>
              </a:rPr>
              <a:t>Древесная </a:t>
            </a:r>
            <a:r>
              <a:rPr lang="ru-RU" sz="2000" b="1" dirty="0">
                <a:latin typeface="Times New Roman" pitchFamily="18" charset="0"/>
                <a:cs typeface="Times New Roman" pitchFamily="18" charset="0"/>
              </a:rPr>
              <a:t>щепа </a:t>
            </a:r>
            <a:r>
              <a:rPr lang="ru-RU" sz="2000" b="1" dirty="0" smtClean="0">
                <a:latin typeface="Times New Roman" pitchFamily="18" charset="0"/>
                <a:cs typeface="Times New Roman" pitchFamily="18" charset="0"/>
              </a:rPr>
              <a:t> </a:t>
            </a:r>
            <a:r>
              <a:rPr lang="ru-RU" sz="2000" b="1" dirty="0">
                <a:latin typeface="Times New Roman" pitchFamily="18" charset="0"/>
                <a:cs typeface="Times New Roman" pitchFamily="18" charset="0"/>
              </a:rPr>
              <a:t>из отходов </a:t>
            </a:r>
          </a:p>
          <a:p>
            <a:pPr eaLnBrk="0" hangingPunct="0"/>
            <a:r>
              <a:rPr lang="ru-RU" sz="2000" dirty="0" smtClean="0">
                <a:latin typeface="Times New Roman" pitchFamily="18" charset="0"/>
                <a:cs typeface="Times New Roman" pitchFamily="18" charset="0"/>
              </a:rPr>
              <a:t> </a:t>
            </a:r>
            <a:r>
              <a:rPr lang="ru-RU" sz="2000" dirty="0">
                <a:latin typeface="Times New Roman" pitchFamily="18" charset="0"/>
                <a:cs typeface="Times New Roman" pitchFamily="18" charset="0"/>
              </a:rPr>
              <a:t>древесины. </a:t>
            </a:r>
            <a:r>
              <a:rPr lang="ru-RU" sz="2000" dirty="0" smtClean="0">
                <a:latin typeface="Times New Roman" pitchFamily="18" charset="0"/>
                <a:cs typeface="Times New Roman" pitchFamily="18" charset="0"/>
              </a:rPr>
              <a:t>Щепа </a:t>
            </a:r>
            <a:r>
              <a:rPr lang="ru-RU" sz="2000" dirty="0">
                <a:latin typeface="Times New Roman" pitchFamily="18" charset="0"/>
                <a:cs typeface="Times New Roman" pitchFamily="18" charset="0"/>
              </a:rPr>
              <a:t>является результатом обычной эксплуатации лесного хозяйства. Древесина измельчается в специальных рубительных машинах (чипперах). Размер и вид щепы зависит от конкретной машины, однако типичная щепа имеет от 2 до 5 см в длину и 1 см в толщину. Влажность свежей щепы составляет около 50% (весовых) и значительно уменьшается в процессе сушки. </a:t>
            </a:r>
            <a:r>
              <a:rPr lang="ru-RU" sz="2000" b="1" dirty="0">
                <a:solidFill>
                  <a:srgbClr val="FF0000"/>
                </a:solidFill>
                <a:latin typeface="Times New Roman" pitchFamily="18" charset="0"/>
                <a:cs typeface="Times New Roman" pitchFamily="18" charset="0"/>
              </a:rPr>
              <a:t>Во многих странах, например, Дании</a:t>
            </a:r>
            <a:r>
              <a:rPr lang="ru-RU" sz="2000" b="1" dirty="0" smtClean="0">
                <a:solidFill>
                  <a:srgbClr val="FF0000"/>
                </a:solidFill>
                <a:latin typeface="Times New Roman" pitchFamily="18" charset="0"/>
                <a:cs typeface="Times New Roman" pitchFamily="18" charset="0"/>
              </a:rPr>
              <a:t>, России, Белоруссии </a:t>
            </a:r>
            <a:r>
              <a:rPr lang="ru-RU" sz="2000" b="1" dirty="0">
                <a:solidFill>
                  <a:srgbClr val="FF0000"/>
                </a:solidFill>
                <a:latin typeface="Times New Roman" pitchFamily="18" charset="0"/>
                <a:cs typeface="Times New Roman" pitchFamily="18" charset="0"/>
              </a:rPr>
              <a:t>щепа производится для сжигания на станциях централизованного теплоснабжения</a:t>
            </a:r>
            <a:r>
              <a:rPr lang="ru-RU" sz="2000" dirty="0">
                <a:latin typeface="Times New Roman" pitchFamily="18" charset="0"/>
                <a:cs typeface="Times New Roman" pitchFamily="18" charset="0"/>
              </a:rPr>
              <a:t>. Щепа обычно доставляется автомобильным транспортом, поэтому станции ЦТ, оборудованные автоматическими котлами, должны иметь крытые хранилища объемом не менее 20 м</a:t>
            </a:r>
            <a:r>
              <a:rPr lang="ru-RU" sz="2000" baseline="30000" dirty="0">
                <a:latin typeface="Times New Roman" pitchFamily="18" charset="0"/>
                <a:cs typeface="Times New Roman" pitchFamily="18" charset="0"/>
              </a:rPr>
              <a:t>3</a:t>
            </a:r>
            <a:r>
              <a:rPr lang="ru-RU" sz="2000" dirty="0">
                <a:latin typeface="Times New Roman" pitchFamily="18" charset="0"/>
                <a:cs typeface="Times New Roman" pitchFamily="18" charset="0"/>
              </a:rPr>
              <a:t>.</a:t>
            </a:r>
          </a:p>
        </p:txBody>
      </p:sp>
      <p:pic>
        <p:nvPicPr>
          <p:cNvPr id="105475" name="Picture 3" descr="mhtml:file://C:\Documents%20and%20Settings\Admin\Рабочий%20стол\Наработки%20для%20слайдов%20по%20состоянию%20на%2027.05.2013\Форум\биотопливо\БИОМАССА.mht!http://journal.esco.co.ua/2008_2/art139/stiepky.jpg"/>
          <p:cNvPicPr>
            <a:picLocks noChangeAspect="1" noChangeArrowheads="1"/>
          </p:cNvPicPr>
          <p:nvPr/>
        </p:nvPicPr>
        <p:blipFill>
          <a:blip r:embed="rId2"/>
          <a:srcRect/>
          <a:stretch>
            <a:fillRect/>
          </a:stretch>
        </p:blipFill>
        <p:spPr bwMode="auto">
          <a:xfrm>
            <a:off x="1071538" y="428604"/>
            <a:ext cx="7215238" cy="2571768"/>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0" y="0"/>
            <a:ext cx="9144000" cy="1071545"/>
          </a:xfrm>
          <a:prstGeom prst="rect">
            <a:avLst/>
          </a:prstGeom>
          <a:solidFill>
            <a:srgbClr val="00B050"/>
          </a:solidFill>
          <a:ln w="9525">
            <a:solidFill>
              <a:schemeClr val="accent3"/>
            </a:solidFill>
            <a:miter lim="800000"/>
            <a:headEnd/>
            <a:tailEnd/>
          </a:ln>
        </p:spPr>
        <p:txBody>
          <a:bodyPr wrap="none" anchor="ctr"/>
          <a:lstStyle/>
          <a:p>
            <a:endParaRPr lang="ru-RU" dirty="0"/>
          </a:p>
        </p:txBody>
      </p:sp>
      <p:pic>
        <p:nvPicPr>
          <p:cNvPr id="4" name="Рисунок 1"/>
          <p:cNvPicPr>
            <a:picLocks noChangeAspect="1" noChangeArrowheads="1"/>
          </p:cNvPicPr>
          <p:nvPr/>
        </p:nvPicPr>
        <p:blipFill>
          <a:blip r:embed="rId2"/>
          <a:srcRect l="9967" t="25900" r="5309" b="3481"/>
          <a:stretch>
            <a:fillRect/>
          </a:stretch>
        </p:blipFill>
        <p:spPr bwMode="auto">
          <a:xfrm>
            <a:off x="0" y="1068388"/>
            <a:ext cx="9286908" cy="5789612"/>
          </a:xfrm>
          <a:prstGeom prst="rect">
            <a:avLst/>
          </a:prstGeom>
          <a:noFill/>
          <a:ln w="9525">
            <a:noFill/>
            <a:miter lim="800000"/>
            <a:headEnd/>
            <a:tailEnd/>
          </a:ln>
        </p:spPr>
      </p:pic>
      <p:sp>
        <p:nvSpPr>
          <p:cNvPr id="5" name="Text Box 3"/>
          <p:cNvSpPr txBox="1">
            <a:spLocks noChangeArrowheads="1"/>
          </p:cNvSpPr>
          <p:nvPr/>
        </p:nvSpPr>
        <p:spPr bwMode="auto">
          <a:xfrm>
            <a:off x="60325" y="-1588"/>
            <a:ext cx="9083675" cy="1061829"/>
          </a:xfrm>
          <a:prstGeom prst="rect">
            <a:avLst/>
          </a:prstGeom>
          <a:noFill/>
          <a:ln w="9525">
            <a:noFill/>
            <a:miter lim="800000"/>
            <a:headEnd/>
            <a:tailEnd/>
          </a:ln>
        </p:spPr>
        <p:txBody>
          <a:bodyPr>
            <a:spAutoFit/>
          </a:bodyPr>
          <a:lstStyle/>
          <a:p>
            <a:pPr algn="ctr"/>
            <a:r>
              <a:rPr lang="ru-RU" sz="2100" b="1" dirty="0">
                <a:latin typeface="Times New Roman" pitchFamily="18" charset="0"/>
                <a:cs typeface="Times New Roman" pitchFamily="18" charset="0"/>
              </a:rPr>
              <a:t>Сравнительный расчет себестоимости 1 Гкал тепловой энергии от разных источников выработки тепловой энергии (автономная котельная тепловой мощностью 2 Гкал/час)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ChangeArrowheads="1"/>
          </p:cNvSpPr>
          <p:nvPr/>
        </p:nvSpPr>
        <p:spPr bwMode="auto">
          <a:xfrm>
            <a:off x="0" y="0"/>
            <a:ext cx="9144000" cy="5447645"/>
          </a:xfrm>
          <a:prstGeom prst="rect">
            <a:avLst/>
          </a:prstGeom>
          <a:solidFill>
            <a:schemeClr val="accent3">
              <a:lumMod val="20000"/>
              <a:lumOff val="80000"/>
            </a:schemeClr>
          </a:solidFill>
          <a:ln w="9525">
            <a:noFill/>
            <a:miter lim="800000"/>
            <a:headEnd/>
            <a:tailEnd/>
          </a:ln>
        </p:spPr>
        <p:txBody>
          <a:bodyPr anchor="ctr">
            <a:spAutoFit/>
          </a:bodyPr>
          <a:lstStyle/>
          <a:p>
            <a:pPr algn="ctr"/>
            <a:r>
              <a:rPr lang="ru-RU" sz="2600" b="1" dirty="0">
                <a:latin typeface="Times New Roman" pitchFamily="18" charset="0"/>
                <a:cs typeface="Times New Roman" pitchFamily="18" charset="0"/>
              </a:rPr>
              <a:t>КОТЛЫ С ПИТАТЕЛЕМ </a:t>
            </a:r>
          </a:p>
          <a:p>
            <a:endParaRPr lang="ru-RU" b="1" dirty="0">
              <a:latin typeface="Calibri" pitchFamily="34" charset="0"/>
            </a:endParaRPr>
          </a:p>
          <a:p>
            <a:endParaRPr lang="ru-RU" dirty="0">
              <a:latin typeface="Calibri" pitchFamily="34" charset="0"/>
            </a:endParaRPr>
          </a:p>
          <a:p>
            <a:pPr eaLnBrk="0" hangingPunct="0"/>
            <a:r>
              <a:rPr lang="ru-RU" sz="2200" dirty="0">
                <a:latin typeface="Times New Roman" pitchFamily="18" charset="0"/>
                <a:cs typeface="Times New Roman" pitchFamily="18" charset="0"/>
              </a:rPr>
              <a:t>В таких котлах топливо </a:t>
            </a:r>
            <a:r>
              <a:rPr lang="ru-RU" sz="2200" dirty="0" smtClean="0">
                <a:latin typeface="Times New Roman" pitchFamily="18" charset="0"/>
                <a:cs typeface="Times New Roman" pitchFamily="18" charset="0"/>
              </a:rPr>
              <a:t> </a:t>
            </a:r>
            <a:r>
              <a:rPr lang="ru-RU" sz="2200" dirty="0">
                <a:latin typeface="Times New Roman" pitchFamily="18" charset="0"/>
                <a:cs typeface="Times New Roman" pitchFamily="18" charset="0"/>
              </a:rPr>
              <a:t>подается автоматически из бункера с </a:t>
            </a:r>
            <a:r>
              <a:rPr lang="ru-RU" sz="2200" dirty="0" smtClean="0">
                <a:latin typeface="Times New Roman" pitchFamily="18" charset="0"/>
                <a:cs typeface="Times New Roman" pitchFamily="18" charset="0"/>
              </a:rPr>
              <a:t>помощью шнекового конвейера </a:t>
            </a:r>
            <a:r>
              <a:rPr lang="ru-RU" sz="2200" dirty="0">
                <a:latin typeface="Times New Roman" pitchFamily="18" charset="0"/>
                <a:cs typeface="Times New Roman" pitchFamily="18" charset="0"/>
              </a:rPr>
              <a:t>в нижнюю часть решетки, где </a:t>
            </a:r>
            <a:r>
              <a:rPr lang="ru-RU" sz="2200" dirty="0" smtClean="0">
                <a:latin typeface="Times New Roman" pitchFamily="18" charset="0"/>
                <a:cs typeface="Times New Roman" pitchFamily="18" charset="0"/>
              </a:rPr>
              <a:t> </a:t>
            </a:r>
            <a:r>
              <a:rPr lang="ru-RU" sz="2200" dirty="0">
                <a:latin typeface="Times New Roman" pitchFamily="18" charset="0"/>
                <a:cs typeface="Times New Roman" pitchFamily="18" charset="0"/>
              </a:rPr>
              <a:t>происходит сгорание. </a:t>
            </a:r>
            <a:r>
              <a:rPr lang="ru-RU" sz="2200" dirty="0" smtClean="0">
                <a:latin typeface="Times New Roman" pitchFamily="18" charset="0"/>
                <a:cs typeface="Times New Roman" pitchFamily="18" charset="0"/>
              </a:rPr>
              <a:t>Контроль </a:t>
            </a:r>
            <a:r>
              <a:rPr lang="ru-RU" sz="2200" dirty="0">
                <a:latin typeface="Times New Roman" pitchFamily="18" charset="0"/>
                <a:cs typeface="Times New Roman" pitchFamily="18" charset="0"/>
              </a:rPr>
              <a:t>осуществляется с помощью термостата. Лучшим видом топлива являются </a:t>
            </a:r>
            <a:r>
              <a:rPr lang="ru-RU" sz="2200" dirty="0" smtClean="0">
                <a:latin typeface="Times New Roman" pitchFamily="18" charset="0"/>
                <a:cs typeface="Times New Roman" pitchFamily="18" charset="0"/>
              </a:rPr>
              <a:t>гранулы. Сжигание </a:t>
            </a:r>
            <a:r>
              <a:rPr lang="ru-RU" sz="2200" dirty="0">
                <a:latin typeface="Times New Roman" pitchFamily="18" charset="0"/>
                <a:cs typeface="Times New Roman" pitchFamily="18" charset="0"/>
              </a:rPr>
              <a:t>щепы </a:t>
            </a:r>
            <a:r>
              <a:rPr lang="ru-RU" sz="2200" dirty="0" smtClean="0">
                <a:latin typeface="Times New Roman" pitchFamily="18" charset="0"/>
                <a:cs typeface="Times New Roman" pitchFamily="18" charset="0"/>
              </a:rPr>
              <a:t>предпочтительно </a:t>
            </a:r>
            <a:r>
              <a:rPr lang="ru-RU" sz="2200" dirty="0">
                <a:latin typeface="Times New Roman" pitchFamily="18" charset="0"/>
                <a:cs typeface="Times New Roman" pitchFamily="18" charset="0"/>
              </a:rPr>
              <a:t>в устройствах, разработанных специально для щепы. Щепа при этом не должна быть слишком влажной, поэтому необходима ее предварительная сушка. Лучшим способом сушки </a:t>
            </a:r>
          </a:p>
          <a:p>
            <a:pPr eaLnBrk="0" hangingPunct="0"/>
            <a:r>
              <a:rPr lang="ru-RU" sz="2200" dirty="0">
                <a:latin typeface="Times New Roman" pitchFamily="18" charset="0"/>
                <a:cs typeface="Times New Roman" pitchFamily="18" charset="0"/>
              </a:rPr>
              <a:t>является выдерживание древесины </a:t>
            </a:r>
          </a:p>
          <a:p>
            <a:pPr eaLnBrk="0" hangingPunct="0"/>
            <a:r>
              <a:rPr lang="ru-RU" sz="2200" dirty="0">
                <a:latin typeface="Times New Roman" pitchFamily="18" charset="0"/>
                <a:cs typeface="Times New Roman" pitchFamily="18" charset="0"/>
              </a:rPr>
              <a:t>перед измельчением в рубительной </a:t>
            </a:r>
          </a:p>
          <a:p>
            <a:pPr eaLnBrk="0" hangingPunct="0"/>
            <a:r>
              <a:rPr lang="ru-RU" sz="2200" dirty="0">
                <a:latin typeface="Times New Roman" pitchFamily="18" charset="0"/>
                <a:cs typeface="Times New Roman" pitchFamily="18" charset="0"/>
              </a:rPr>
              <a:t>машине. Щепа также может</a:t>
            </a:r>
          </a:p>
          <a:p>
            <a:pPr eaLnBrk="0" hangingPunct="0"/>
            <a:r>
              <a:rPr lang="ru-RU" sz="2200" dirty="0">
                <a:latin typeface="Times New Roman" pitchFamily="18" charset="0"/>
                <a:cs typeface="Times New Roman" pitchFamily="18" charset="0"/>
              </a:rPr>
              <a:t>сушиться после рубки, по</a:t>
            </a:r>
          </a:p>
          <a:p>
            <a:pPr eaLnBrk="0" hangingPunct="0"/>
            <a:r>
              <a:rPr lang="ru-RU" sz="2200" dirty="0">
                <a:latin typeface="Times New Roman" pitchFamily="18" charset="0"/>
                <a:cs typeface="Times New Roman" pitchFamily="18" charset="0"/>
              </a:rPr>
              <a:t>крайней мере, в течение двух </a:t>
            </a:r>
          </a:p>
          <a:p>
            <a:pPr eaLnBrk="0" hangingPunct="0"/>
            <a:r>
              <a:rPr lang="ru-RU" sz="2200" dirty="0" smtClean="0">
                <a:latin typeface="Times New Roman" pitchFamily="18" charset="0"/>
                <a:cs typeface="Times New Roman" pitchFamily="18" charset="0"/>
              </a:rPr>
              <a:t>месяцев</a:t>
            </a:r>
            <a:endParaRPr lang="ru-RU" sz="2200" b="1" dirty="0">
              <a:latin typeface="Times New Roman" pitchFamily="18" charset="0"/>
              <a:cs typeface="Times New Roman" pitchFamily="18" charset="0"/>
            </a:endParaRPr>
          </a:p>
        </p:txBody>
      </p:sp>
      <p:pic>
        <p:nvPicPr>
          <p:cNvPr id="109571" name="Picture 3" descr="mhtml:file://C:\Documents%20and%20Settings\Admin\Рабочий%20стол\Наработки%20для%20слайдов%20по%20состоянию%20на%2027.05.2013\Форум\биотопливо\БИОМАССА.mht!http://journal.esco.co.ua/2008_2/art139/woodstokerfired.jpg"/>
          <p:cNvPicPr>
            <a:picLocks noChangeAspect="1" noChangeArrowheads="1"/>
          </p:cNvPicPr>
          <p:nvPr/>
        </p:nvPicPr>
        <p:blipFill>
          <a:blip r:embed="rId2"/>
          <a:srcRect/>
          <a:stretch>
            <a:fillRect/>
          </a:stretch>
        </p:blipFill>
        <p:spPr bwMode="auto">
          <a:xfrm>
            <a:off x="4429124" y="3286124"/>
            <a:ext cx="4468811" cy="31496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Прямоугольник 1"/>
          <p:cNvSpPr>
            <a:spLocks noChangeArrowheads="1"/>
          </p:cNvSpPr>
          <p:nvPr/>
        </p:nvSpPr>
        <p:spPr bwMode="auto">
          <a:xfrm>
            <a:off x="0" y="714356"/>
            <a:ext cx="9144000" cy="5570756"/>
          </a:xfrm>
          <a:prstGeom prst="rect">
            <a:avLst/>
          </a:prstGeom>
          <a:solidFill>
            <a:schemeClr val="accent1">
              <a:lumMod val="40000"/>
              <a:lumOff val="60000"/>
            </a:schemeClr>
          </a:solidFill>
          <a:ln w="9525">
            <a:noFill/>
            <a:miter lim="800000"/>
            <a:headEnd/>
            <a:tailEnd/>
          </a:ln>
        </p:spPr>
        <p:txBody>
          <a:bodyPr wrap="square">
            <a:spAutoFit/>
          </a:bodyPr>
          <a:lstStyle/>
          <a:p>
            <a:pPr algn="ctr"/>
            <a:r>
              <a:rPr lang="ru-RU" b="1" dirty="0">
                <a:latin typeface="Times New Roman" pitchFamily="18" charset="0"/>
                <a:cs typeface="Times New Roman" pitchFamily="18" charset="0"/>
              </a:rPr>
              <a:t>МАЛЫЕ КОТЛЫ </a:t>
            </a:r>
          </a:p>
          <a:p>
            <a:endParaRPr lang="ru-RU" dirty="0">
              <a:latin typeface="Times New Roman" pitchFamily="18" charset="0"/>
              <a:cs typeface="Times New Roman" pitchFamily="18" charset="0"/>
            </a:endParaRPr>
          </a:p>
          <a:p>
            <a:r>
              <a:rPr lang="ru-RU" sz="2000" dirty="0">
                <a:latin typeface="Times New Roman" pitchFamily="18" charset="0"/>
                <a:cs typeface="Times New Roman" pitchFamily="18" charset="0"/>
              </a:rPr>
              <a:t>Малые древесные котлы </a:t>
            </a:r>
            <a:r>
              <a:rPr lang="ru-RU" sz="2000" dirty="0" smtClean="0">
                <a:latin typeface="Times New Roman" pitchFamily="18" charset="0"/>
                <a:cs typeface="Times New Roman" pitchFamily="18" charset="0"/>
              </a:rPr>
              <a:t> </a:t>
            </a:r>
            <a:r>
              <a:rPr lang="ru-RU" sz="2000" dirty="0">
                <a:latin typeface="Times New Roman" pitchFamily="18" charset="0"/>
                <a:cs typeface="Times New Roman" pitchFamily="18" charset="0"/>
              </a:rPr>
              <a:t>используются для отопления домов. В Дании работает </a:t>
            </a:r>
            <a:r>
              <a:rPr lang="ru-RU" sz="2000" dirty="0" smtClean="0">
                <a:latin typeface="Times New Roman" pitchFamily="18" charset="0"/>
                <a:cs typeface="Times New Roman" pitchFamily="18" charset="0"/>
              </a:rPr>
              <a:t> </a:t>
            </a:r>
            <a:r>
              <a:rPr lang="ru-RU" sz="2000" dirty="0">
                <a:latin typeface="Times New Roman" pitchFamily="18" charset="0"/>
                <a:cs typeface="Times New Roman" pitchFamily="18" charset="0"/>
              </a:rPr>
              <a:t>70 тысяч </a:t>
            </a:r>
            <a:r>
              <a:rPr lang="ru-RU" sz="2000" dirty="0" smtClean="0">
                <a:latin typeface="Times New Roman" pitchFamily="18" charset="0"/>
                <a:cs typeface="Times New Roman" pitchFamily="18" charset="0"/>
              </a:rPr>
              <a:t>котлов для сжигания дров, древесной щепы </a:t>
            </a:r>
            <a:r>
              <a:rPr lang="ru-RU" sz="2000" dirty="0">
                <a:latin typeface="Times New Roman" pitchFamily="18" charset="0"/>
                <a:cs typeface="Times New Roman" pitchFamily="18" charset="0"/>
              </a:rPr>
              <a:t>и </a:t>
            </a:r>
            <a:r>
              <a:rPr lang="ru-RU" sz="2000" dirty="0" smtClean="0">
                <a:latin typeface="Times New Roman" pitchFamily="18" charset="0"/>
                <a:cs typeface="Times New Roman" pitchFamily="18" charset="0"/>
              </a:rPr>
              <a:t>гранул. Котлы </a:t>
            </a:r>
            <a:r>
              <a:rPr lang="ru-RU" sz="2000" dirty="0">
                <a:latin typeface="Times New Roman" pitchFamily="18" charset="0"/>
                <a:cs typeface="Times New Roman" pitchFamily="18" charset="0"/>
              </a:rPr>
              <a:t>обеспечивают тепло для радиаторов так же, как это делают мазутные </a:t>
            </a:r>
            <a:r>
              <a:rPr lang="ru-RU" sz="2000" dirty="0" smtClean="0">
                <a:latin typeface="Times New Roman" pitchFamily="18" charset="0"/>
                <a:cs typeface="Times New Roman" pitchFamily="18" charset="0"/>
              </a:rPr>
              <a:t>котлы. </a:t>
            </a:r>
            <a:r>
              <a:rPr lang="ru-RU" sz="2000" dirty="0">
                <a:latin typeface="Times New Roman" pitchFamily="18" charset="0"/>
                <a:cs typeface="Times New Roman" pitchFamily="18" charset="0"/>
              </a:rPr>
              <a:t>Древесный котел может обеспечивать теплом и горячей водой все здание. Для индивидуального (односемейного) дома установка ручного древесносжигающего котла является наилучшим решением. На более крупных объектах (фермы) экономия за счет использования древесины настолько значительна, что здесь имеет смысл устанавливать автоматические котлы, сжигающие гранулы. </a:t>
            </a:r>
          </a:p>
          <a:p>
            <a:r>
              <a:rPr lang="ru-RU" sz="2000" dirty="0">
                <a:latin typeface="Times New Roman" pitchFamily="18" charset="0"/>
                <a:cs typeface="Times New Roman" pitchFamily="18" charset="0"/>
              </a:rPr>
              <a:t>Многие древесные котлы малого размера загружаются </a:t>
            </a:r>
            <a:r>
              <a:rPr lang="ru-RU" sz="2000" dirty="0" smtClean="0">
                <a:latin typeface="Times New Roman" pitchFamily="18" charset="0"/>
                <a:cs typeface="Times New Roman" pitchFamily="18" charset="0"/>
              </a:rPr>
              <a:t>древесным топливом </a:t>
            </a:r>
            <a:r>
              <a:rPr lang="ru-RU" sz="2000" dirty="0">
                <a:latin typeface="Times New Roman" pitchFamily="18" charset="0"/>
                <a:cs typeface="Times New Roman" pitchFamily="18" charset="0"/>
              </a:rPr>
              <a:t>вручную. Обычно они снабжены бункером для хранения </a:t>
            </a:r>
            <a:r>
              <a:rPr lang="ru-RU" sz="2000" dirty="0" smtClean="0">
                <a:latin typeface="Times New Roman" pitchFamily="18" charset="0"/>
                <a:cs typeface="Times New Roman" pitchFamily="18" charset="0"/>
              </a:rPr>
              <a:t>топлива</a:t>
            </a:r>
            <a:endParaRPr lang="ru-RU" sz="2000" dirty="0">
              <a:latin typeface="Times New Roman" pitchFamily="18" charset="0"/>
              <a:cs typeface="Times New Roman" pitchFamily="18" charset="0"/>
            </a:endParaRPr>
          </a:p>
          <a:p>
            <a:r>
              <a:rPr lang="ru-RU" sz="2000" dirty="0">
                <a:latin typeface="Times New Roman" pitchFamily="18" charset="0"/>
                <a:cs typeface="Times New Roman" pitchFamily="18" charset="0"/>
              </a:rPr>
              <a:t>За последние 10 лет большой прогресс достигнут в усовершенствовании </a:t>
            </a:r>
            <a:r>
              <a:rPr lang="ru-RU" sz="2000" dirty="0" smtClean="0">
                <a:latin typeface="Times New Roman" pitchFamily="18" charset="0"/>
                <a:cs typeface="Times New Roman" pitchFamily="18" charset="0"/>
              </a:rPr>
              <a:t> </a:t>
            </a:r>
            <a:r>
              <a:rPr lang="ru-RU" sz="2000" dirty="0">
                <a:latin typeface="Times New Roman" pitchFamily="18" charset="0"/>
                <a:cs typeface="Times New Roman" pitchFamily="18" charset="0"/>
              </a:rPr>
              <a:t>котлов с целью повышения эффективности и снижения эмиссии (пыль и монооксид углерода). Улучшения коснулись конструкции топочной камеры, воздухоподачи и автоматизации контроля процесса сгорания. Для ручных котлов эффективность увеличилась от 50% до 75-90%. Эффективность автоматических котлов выросла с 60% до 85-92%.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Прямоугольник 1"/>
          <p:cNvSpPr>
            <a:spLocks noChangeArrowheads="1"/>
          </p:cNvSpPr>
          <p:nvPr/>
        </p:nvSpPr>
        <p:spPr bwMode="auto">
          <a:xfrm>
            <a:off x="0" y="234950"/>
            <a:ext cx="9144000" cy="6248400"/>
          </a:xfrm>
          <a:prstGeom prst="rect">
            <a:avLst/>
          </a:prstGeom>
          <a:solidFill>
            <a:schemeClr val="accent1">
              <a:lumMod val="40000"/>
              <a:lumOff val="60000"/>
            </a:schemeClr>
          </a:solidFill>
          <a:ln w="9525">
            <a:noFill/>
            <a:miter lim="800000"/>
            <a:headEnd/>
            <a:tailEnd/>
          </a:ln>
        </p:spPr>
        <p:txBody>
          <a:bodyPr>
            <a:spAutoFit/>
          </a:bodyPr>
          <a:lstStyle/>
          <a:p>
            <a:pPr algn="ctr"/>
            <a:r>
              <a:rPr lang="ru-RU" sz="2000" b="1" dirty="0">
                <a:latin typeface="Times New Roman" pitchFamily="18" charset="0"/>
                <a:cs typeface="Times New Roman" pitchFamily="18" charset="0"/>
              </a:rPr>
              <a:t>АВТОМАТИЧЕСКИЕ КОТЛЫ</a:t>
            </a:r>
          </a:p>
          <a:p>
            <a:pPr algn="ctr"/>
            <a:r>
              <a:rPr lang="ru-RU" sz="2000" b="1" dirty="0">
                <a:latin typeface="Times New Roman" pitchFamily="18" charset="0"/>
                <a:cs typeface="Times New Roman" pitchFamily="18" charset="0"/>
              </a:rPr>
              <a:t> </a:t>
            </a:r>
          </a:p>
          <a:p>
            <a:r>
              <a:rPr lang="ru-RU" sz="2000" dirty="0">
                <a:latin typeface="Times New Roman" pitchFamily="18" charset="0"/>
                <a:cs typeface="Times New Roman" pitchFamily="18" charset="0"/>
              </a:rPr>
              <a:t>Несмотря на относительно простую </a:t>
            </a:r>
          </a:p>
          <a:p>
            <a:r>
              <a:rPr lang="ru-RU" sz="2000" dirty="0">
                <a:latin typeface="Times New Roman" pitchFamily="18" charset="0"/>
                <a:cs typeface="Times New Roman" pitchFamily="18" charset="0"/>
              </a:rPr>
              <a:t>Конструкцию автоматических котлов, во </a:t>
            </a:r>
          </a:p>
          <a:p>
            <a:r>
              <a:rPr lang="ru-RU" sz="2000" dirty="0">
                <a:latin typeface="Times New Roman" pitchFamily="18" charset="0"/>
                <a:cs typeface="Times New Roman" pitchFamily="18" charset="0"/>
              </a:rPr>
              <a:t>многих из них достигается эффективность </a:t>
            </a:r>
          </a:p>
          <a:p>
            <a:r>
              <a:rPr lang="ru-RU" sz="2000" dirty="0">
                <a:latin typeface="Times New Roman" pitchFamily="18" charset="0"/>
                <a:cs typeface="Times New Roman" pitchFamily="18" charset="0"/>
              </a:rPr>
              <a:t>80-90% и уровень эмиссии СО около </a:t>
            </a:r>
          </a:p>
          <a:p>
            <a:r>
              <a:rPr lang="ru-RU" sz="2000" dirty="0">
                <a:latin typeface="Times New Roman" pitchFamily="18" charset="0"/>
                <a:cs typeface="Times New Roman" pitchFamily="18" charset="0"/>
              </a:rPr>
              <a:t>100 ppm (100 ppm = 0,01 об. %). </a:t>
            </a:r>
          </a:p>
          <a:p>
            <a:r>
              <a:rPr lang="ru-RU" sz="2000" dirty="0">
                <a:latin typeface="Times New Roman" pitchFamily="18" charset="0"/>
                <a:cs typeface="Times New Roman" pitchFamily="18" charset="0"/>
              </a:rPr>
              <a:t>В некоторых котлах Достигнуты параметры 92% и </a:t>
            </a:r>
          </a:p>
          <a:p>
            <a:r>
              <a:rPr lang="ru-RU" sz="2000" dirty="0">
                <a:latin typeface="Times New Roman" pitchFamily="18" charset="0"/>
                <a:cs typeface="Times New Roman" pitchFamily="18" charset="0"/>
              </a:rPr>
              <a:t>20 ppm. Важным условием для достижения таких </a:t>
            </a:r>
          </a:p>
          <a:p>
            <a:r>
              <a:rPr lang="ru-RU" sz="2000" dirty="0">
                <a:latin typeface="Times New Roman" pitchFamily="18" charset="0"/>
                <a:cs typeface="Times New Roman" pitchFamily="18" charset="0"/>
              </a:rPr>
              <a:t>хороших результатов является использование котла </a:t>
            </a:r>
          </a:p>
          <a:p>
            <a:r>
              <a:rPr lang="ru-RU" sz="2000" dirty="0">
                <a:latin typeface="Times New Roman" pitchFamily="18" charset="0"/>
                <a:cs typeface="Times New Roman" pitchFamily="18" charset="0"/>
              </a:rPr>
              <a:t>с полной нагрузкой. Для автоматических котлов важно, </a:t>
            </a:r>
          </a:p>
          <a:p>
            <a:r>
              <a:rPr lang="ru-RU" sz="2000" dirty="0">
                <a:latin typeface="Times New Roman" pitchFamily="18" charset="0"/>
                <a:cs typeface="Times New Roman" pitchFamily="18" charset="0"/>
              </a:rPr>
              <a:t>чтобы номинальный нагрузка котла не превышала потребности в тепле в зимний период. В переходный период (3-5 месяцев) весны и осени тепловая нагрузка обычно снижается до 20-40% от номинальной. Это приводит к ухудшению эксплуатационных характеристик. В течение летнего периода потребность в тепловой энергии снижается до 1-3 кВт на горячее водоснабжение. Это не превышает 5-10% от номинальной нагрузки котла. В случае эксплуатации котла его КПД снижается на 20-30%, а вредное воздействие на окружающую среду увеличивается. Альтернативой летней эксплуатации котла может быть установка комбинированной системы с баком-аккумулятором и солнечным коллектором.</a:t>
            </a:r>
          </a:p>
        </p:txBody>
      </p:sp>
      <p:pic>
        <p:nvPicPr>
          <p:cNvPr id="92163" name="Picture 3" descr="mhtml:file://C:\Documents%20and%20Settings\Admin\Рабочий%20стол\Наработки%20для%20слайдов%20по%20состоянию%20на%2027.05.2013\Форум\биотопливо\БИОМАССА.mht!http://journal.esco.co.ua/2008_2/art139/heizpelet.jpg"/>
          <p:cNvPicPr>
            <a:picLocks noChangeAspect="1" noChangeArrowheads="1"/>
          </p:cNvPicPr>
          <p:nvPr/>
        </p:nvPicPr>
        <p:blipFill>
          <a:blip r:embed="rId2"/>
          <a:srcRect/>
          <a:stretch>
            <a:fillRect/>
          </a:stretch>
        </p:blipFill>
        <p:spPr bwMode="auto">
          <a:xfrm>
            <a:off x="5651500" y="981075"/>
            <a:ext cx="3492500" cy="2170113"/>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944563" y="2840038"/>
          <a:ext cx="7131526" cy="3240358"/>
        </p:xfrm>
        <a:graphic>
          <a:graphicData uri="http://schemas.openxmlformats.org/drawingml/2006/table">
            <a:tbl>
              <a:tblPr/>
              <a:tblGrid>
                <a:gridCol w="1463935"/>
                <a:gridCol w="1804363"/>
                <a:gridCol w="3863228"/>
              </a:tblGrid>
              <a:tr h="1250668">
                <a:tc>
                  <a:txBody>
                    <a:bodyPr/>
                    <a:lstStyle/>
                    <a:p>
                      <a:pPr algn="ctr"/>
                      <a:r>
                        <a:rPr lang="ru-RU" sz="1500" b="1" dirty="0">
                          <a:latin typeface="Times New Roman" pitchFamily="18" charset="0"/>
                          <a:cs typeface="Times New Roman" pitchFamily="18" charset="0"/>
                        </a:rPr>
                        <a:t>Выход, кВт</a:t>
                      </a:r>
                      <a:endParaRPr lang="ru-RU" sz="1500" dirty="0">
                        <a:latin typeface="Times New Roman" pitchFamily="18" charset="0"/>
                        <a:cs typeface="Times New Roman" pitchFamily="18" charset="0"/>
                      </a:endParaRPr>
                    </a:p>
                  </a:txBody>
                  <a:tcPr anchor="ctr">
                    <a:lnL>
                      <a:noFill/>
                    </a:lnL>
                    <a:lnR>
                      <a:noFill/>
                    </a:lnR>
                    <a:lnT>
                      <a:noFill/>
                    </a:lnT>
                    <a:lnB>
                      <a:noFill/>
                    </a:lnB>
                    <a:solidFill>
                      <a:schemeClr val="accent1">
                        <a:lumMod val="40000"/>
                        <a:lumOff val="60000"/>
                      </a:schemeClr>
                    </a:solidFill>
                  </a:tcPr>
                </a:tc>
                <a:tc>
                  <a:txBody>
                    <a:bodyPr/>
                    <a:lstStyle/>
                    <a:p>
                      <a:pPr algn="ctr"/>
                      <a:r>
                        <a:rPr lang="ru-RU" sz="1500" b="1" dirty="0">
                          <a:latin typeface="Times New Roman" pitchFamily="18" charset="0"/>
                          <a:cs typeface="Times New Roman" pitchFamily="18" charset="0"/>
                        </a:rPr>
                        <a:t>Потребление древесины, кг/час</a:t>
                      </a:r>
                      <a:endParaRPr lang="ru-RU" sz="1500" dirty="0">
                        <a:latin typeface="Times New Roman" pitchFamily="18" charset="0"/>
                        <a:cs typeface="Times New Roman" pitchFamily="18" charset="0"/>
                      </a:endParaRPr>
                    </a:p>
                  </a:txBody>
                  <a:tcPr anchor="ctr">
                    <a:lnL>
                      <a:noFill/>
                    </a:lnL>
                    <a:lnR>
                      <a:noFill/>
                    </a:lnR>
                    <a:lnT>
                      <a:noFill/>
                    </a:lnT>
                    <a:lnB>
                      <a:noFill/>
                    </a:lnB>
                    <a:solidFill>
                      <a:schemeClr val="accent1">
                        <a:lumMod val="40000"/>
                        <a:lumOff val="60000"/>
                      </a:schemeClr>
                    </a:solidFill>
                  </a:tcPr>
                </a:tc>
                <a:tc>
                  <a:txBody>
                    <a:bodyPr/>
                    <a:lstStyle/>
                    <a:p>
                      <a:pPr algn="ctr">
                        <a:tabLst/>
                      </a:pPr>
                      <a:r>
                        <a:rPr lang="ru-RU" sz="1500" b="1" dirty="0">
                          <a:latin typeface="Times New Roman" pitchFamily="18" charset="0"/>
                          <a:cs typeface="Times New Roman" pitchFamily="18" charset="0"/>
                        </a:rPr>
                        <a:t>Потребление древесины за отопительный сезон, м</a:t>
                      </a:r>
                      <a:r>
                        <a:rPr lang="ru-RU" sz="1500" b="1" baseline="30000" dirty="0">
                          <a:latin typeface="Times New Roman" pitchFamily="18" charset="0"/>
                          <a:cs typeface="Times New Roman" pitchFamily="18" charset="0"/>
                        </a:rPr>
                        <a:t>3</a:t>
                      </a:r>
                      <a:endParaRPr lang="ru-RU" sz="1500" dirty="0">
                        <a:latin typeface="Times New Roman" pitchFamily="18" charset="0"/>
                        <a:cs typeface="Times New Roman" pitchFamily="18" charset="0"/>
                      </a:endParaRPr>
                    </a:p>
                  </a:txBody>
                  <a:tcPr anchor="ctr">
                    <a:lnL>
                      <a:noFill/>
                    </a:lnL>
                    <a:lnR>
                      <a:noFill/>
                    </a:lnR>
                    <a:lnT>
                      <a:noFill/>
                    </a:lnT>
                    <a:lnB>
                      <a:noFill/>
                    </a:lnB>
                    <a:solidFill>
                      <a:schemeClr val="accent1">
                        <a:lumMod val="40000"/>
                        <a:lumOff val="60000"/>
                      </a:schemeClr>
                    </a:solidFill>
                  </a:tcPr>
                </a:tc>
              </a:tr>
              <a:tr h="397938">
                <a:tc>
                  <a:txBody>
                    <a:bodyPr/>
                    <a:lstStyle/>
                    <a:p>
                      <a:pPr algn="ctr"/>
                      <a:r>
                        <a:rPr lang="ru-RU" sz="1500" b="1" dirty="0">
                          <a:latin typeface="Times New Roman" pitchFamily="18" charset="0"/>
                          <a:cs typeface="Times New Roman" pitchFamily="18" charset="0"/>
                        </a:rPr>
                        <a:t>18</a:t>
                      </a:r>
                      <a:endParaRPr lang="ru-RU" sz="1500" dirty="0">
                        <a:latin typeface="Times New Roman" pitchFamily="18" charset="0"/>
                        <a:cs typeface="Times New Roman" pitchFamily="18" charset="0"/>
                      </a:endParaRPr>
                    </a:p>
                  </a:txBody>
                  <a:tcPr anchor="ctr">
                    <a:lnL>
                      <a:noFill/>
                    </a:lnL>
                    <a:lnR>
                      <a:noFill/>
                    </a:lnR>
                    <a:lnT>
                      <a:noFill/>
                    </a:lnT>
                    <a:lnB>
                      <a:noFill/>
                    </a:lnB>
                    <a:solidFill>
                      <a:schemeClr val="accent1">
                        <a:lumMod val="40000"/>
                        <a:lumOff val="60000"/>
                      </a:schemeClr>
                    </a:solidFill>
                  </a:tcPr>
                </a:tc>
                <a:tc>
                  <a:txBody>
                    <a:bodyPr/>
                    <a:lstStyle/>
                    <a:p>
                      <a:pPr algn="ctr"/>
                      <a:r>
                        <a:rPr lang="ru-RU" sz="1500" b="1" dirty="0">
                          <a:latin typeface="Times New Roman" pitchFamily="18" charset="0"/>
                          <a:cs typeface="Times New Roman" pitchFamily="18" charset="0"/>
                        </a:rPr>
                        <a:t>4</a:t>
                      </a:r>
                      <a:endParaRPr lang="ru-RU" sz="1500" dirty="0">
                        <a:latin typeface="Times New Roman" pitchFamily="18" charset="0"/>
                        <a:cs typeface="Times New Roman" pitchFamily="18" charset="0"/>
                      </a:endParaRPr>
                    </a:p>
                  </a:txBody>
                  <a:tcPr anchor="ctr">
                    <a:lnL>
                      <a:noFill/>
                    </a:lnL>
                    <a:lnR>
                      <a:noFill/>
                    </a:lnR>
                    <a:lnT>
                      <a:noFill/>
                    </a:lnT>
                    <a:lnB>
                      <a:noFill/>
                    </a:lnB>
                    <a:solidFill>
                      <a:schemeClr val="accent1">
                        <a:lumMod val="40000"/>
                        <a:lumOff val="60000"/>
                      </a:schemeClr>
                    </a:solidFill>
                  </a:tcPr>
                </a:tc>
                <a:tc>
                  <a:txBody>
                    <a:bodyPr/>
                    <a:lstStyle/>
                    <a:p>
                      <a:pPr algn="ctr"/>
                      <a:r>
                        <a:rPr lang="ru-RU" sz="1500" b="1" dirty="0">
                          <a:latin typeface="Times New Roman" pitchFamily="18" charset="0"/>
                          <a:cs typeface="Times New Roman" pitchFamily="18" charset="0"/>
                        </a:rPr>
                        <a:t>10</a:t>
                      </a:r>
                      <a:endParaRPr lang="ru-RU" sz="1500" dirty="0">
                        <a:latin typeface="Times New Roman" pitchFamily="18" charset="0"/>
                        <a:cs typeface="Times New Roman" pitchFamily="18" charset="0"/>
                      </a:endParaRPr>
                    </a:p>
                  </a:txBody>
                  <a:tcPr anchor="ctr">
                    <a:lnL>
                      <a:noFill/>
                    </a:lnL>
                    <a:lnR>
                      <a:noFill/>
                    </a:lnR>
                    <a:lnT>
                      <a:noFill/>
                    </a:lnT>
                    <a:lnB>
                      <a:noFill/>
                    </a:lnB>
                    <a:solidFill>
                      <a:schemeClr val="accent1">
                        <a:lumMod val="40000"/>
                        <a:lumOff val="60000"/>
                      </a:schemeClr>
                    </a:solidFill>
                  </a:tcPr>
                </a:tc>
              </a:tr>
              <a:tr h="397938">
                <a:tc>
                  <a:txBody>
                    <a:bodyPr/>
                    <a:lstStyle/>
                    <a:p>
                      <a:pPr algn="ctr"/>
                      <a:r>
                        <a:rPr lang="ru-RU" sz="1500" b="1" dirty="0">
                          <a:latin typeface="Times New Roman" pitchFamily="18" charset="0"/>
                          <a:cs typeface="Times New Roman" pitchFamily="18" charset="0"/>
                        </a:rPr>
                        <a:t>25</a:t>
                      </a:r>
                      <a:endParaRPr lang="ru-RU" sz="1500" dirty="0">
                        <a:latin typeface="Times New Roman" pitchFamily="18" charset="0"/>
                        <a:cs typeface="Times New Roman" pitchFamily="18" charset="0"/>
                      </a:endParaRPr>
                    </a:p>
                  </a:txBody>
                  <a:tcPr anchor="ctr">
                    <a:lnL>
                      <a:noFill/>
                    </a:lnL>
                    <a:lnR>
                      <a:noFill/>
                    </a:lnR>
                    <a:lnT>
                      <a:noFill/>
                    </a:lnT>
                    <a:lnB>
                      <a:noFill/>
                    </a:lnB>
                    <a:solidFill>
                      <a:schemeClr val="accent1">
                        <a:lumMod val="40000"/>
                        <a:lumOff val="60000"/>
                      </a:schemeClr>
                    </a:solidFill>
                  </a:tcPr>
                </a:tc>
                <a:tc>
                  <a:txBody>
                    <a:bodyPr/>
                    <a:lstStyle/>
                    <a:p>
                      <a:pPr algn="ctr"/>
                      <a:r>
                        <a:rPr lang="ru-RU" sz="1500" b="1" dirty="0">
                          <a:latin typeface="Times New Roman" pitchFamily="18" charset="0"/>
                          <a:cs typeface="Times New Roman" pitchFamily="18" charset="0"/>
                        </a:rPr>
                        <a:t>6</a:t>
                      </a:r>
                      <a:endParaRPr lang="ru-RU" sz="1500" dirty="0">
                        <a:latin typeface="Times New Roman" pitchFamily="18" charset="0"/>
                        <a:cs typeface="Times New Roman" pitchFamily="18" charset="0"/>
                      </a:endParaRPr>
                    </a:p>
                  </a:txBody>
                  <a:tcPr anchor="ctr">
                    <a:lnL>
                      <a:noFill/>
                    </a:lnL>
                    <a:lnR>
                      <a:noFill/>
                    </a:lnR>
                    <a:lnT>
                      <a:noFill/>
                    </a:lnT>
                    <a:lnB>
                      <a:noFill/>
                    </a:lnB>
                    <a:solidFill>
                      <a:schemeClr val="accent1">
                        <a:lumMod val="40000"/>
                        <a:lumOff val="60000"/>
                      </a:schemeClr>
                    </a:solidFill>
                  </a:tcPr>
                </a:tc>
                <a:tc>
                  <a:txBody>
                    <a:bodyPr/>
                    <a:lstStyle/>
                    <a:p>
                      <a:pPr algn="ctr"/>
                      <a:r>
                        <a:rPr lang="ru-RU" sz="1500" b="1" dirty="0">
                          <a:latin typeface="Times New Roman" pitchFamily="18" charset="0"/>
                          <a:cs typeface="Times New Roman" pitchFamily="18" charset="0"/>
                        </a:rPr>
                        <a:t>15</a:t>
                      </a:r>
                      <a:endParaRPr lang="ru-RU" sz="1500" dirty="0">
                        <a:latin typeface="Times New Roman" pitchFamily="18" charset="0"/>
                        <a:cs typeface="Times New Roman" pitchFamily="18" charset="0"/>
                      </a:endParaRPr>
                    </a:p>
                  </a:txBody>
                  <a:tcPr anchor="ctr">
                    <a:lnL>
                      <a:noFill/>
                    </a:lnL>
                    <a:lnR>
                      <a:noFill/>
                    </a:lnR>
                    <a:lnT>
                      <a:noFill/>
                    </a:lnT>
                    <a:lnB>
                      <a:noFill/>
                    </a:lnB>
                    <a:solidFill>
                      <a:schemeClr val="accent1">
                        <a:lumMod val="40000"/>
                        <a:lumOff val="60000"/>
                      </a:schemeClr>
                    </a:solidFill>
                  </a:tcPr>
                </a:tc>
              </a:tr>
              <a:tr h="397938">
                <a:tc>
                  <a:txBody>
                    <a:bodyPr/>
                    <a:lstStyle/>
                    <a:p>
                      <a:pPr algn="ctr"/>
                      <a:r>
                        <a:rPr lang="ru-RU" sz="1500" b="1" dirty="0">
                          <a:latin typeface="Times New Roman" pitchFamily="18" charset="0"/>
                          <a:cs typeface="Times New Roman" pitchFamily="18" charset="0"/>
                        </a:rPr>
                        <a:t>32</a:t>
                      </a:r>
                      <a:endParaRPr lang="ru-RU" sz="1500" dirty="0">
                        <a:latin typeface="Times New Roman" pitchFamily="18" charset="0"/>
                        <a:cs typeface="Times New Roman" pitchFamily="18" charset="0"/>
                      </a:endParaRPr>
                    </a:p>
                  </a:txBody>
                  <a:tcPr anchor="ctr">
                    <a:lnL>
                      <a:noFill/>
                    </a:lnL>
                    <a:lnR>
                      <a:noFill/>
                    </a:lnR>
                    <a:lnT>
                      <a:noFill/>
                    </a:lnT>
                    <a:lnB>
                      <a:noFill/>
                    </a:lnB>
                    <a:solidFill>
                      <a:schemeClr val="accent1">
                        <a:lumMod val="40000"/>
                        <a:lumOff val="60000"/>
                      </a:schemeClr>
                    </a:solidFill>
                  </a:tcPr>
                </a:tc>
                <a:tc>
                  <a:txBody>
                    <a:bodyPr/>
                    <a:lstStyle/>
                    <a:p>
                      <a:pPr algn="ctr"/>
                      <a:r>
                        <a:rPr lang="ru-RU" sz="1500" b="1" dirty="0">
                          <a:latin typeface="Times New Roman" pitchFamily="18" charset="0"/>
                          <a:cs typeface="Times New Roman" pitchFamily="18" charset="0"/>
                        </a:rPr>
                        <a:t>7</a:t>
                      </a:r>
                      <a:endParaRPr lang="ru-RU" sz="1500" dirty="0">
                        <a:latin typeface="Times New Roman" pitchFamily="18" charset="0"/>
                        <a:cs typeface="Times New Roman" pitchFamily="18" charset="0"/>
                      </a:endParaRPr>
                    </a:p>
                  </a:txBody>
                  <a:tcPr anchor="ctr">
                    <a:lnL>
                      <a:noFill/>
                    </a:lnL>
                    <a:lnR>
                      <a:noFill/>
                    </a:lnR>
                    <a:lnT>
                      <a:noFill/>
                    </a:lnT>
                    <a:lnB>
                      <a:noFill/>
                    </a:lnB>
                    <a:solidFill>
                      <a:schemeClr val="accent1">
                        <a:lumMod val="40000"/>
                        <a:lumOff val="60000"/>
                      </a:schemeClr>
                    </a:solidFill>
                  </a:tcPr>
                </a:tc>
                <a:tc>
                  <a:txBody>
                    <a:bodyPr/>
                    <a:lstStyle/>
                    <a:p>
                      <a:pPr algn="ctr"/>
                      <a:r>
                        <a:rPr lang="ru-RU" sz="1500" b="1" dirty="0">
                          <a:latin typeface="Times New Roman" pitchFamily="18" charset="0"/>
                          <a:cs typeface="Times New Roman" pitchFamily="18" charset="0"/>
                        </a:rPr>
                        <a:t>20</a:t>
                      </a:r>
                      <a:endParaRPr lang="ru-RU" sz="1500" dirty="0">
                        <a:latin typeface="Times New Roman" pitchFamily="18" charset="0"/>
                        <a:cs typeface="Times New Roman" pitchFamily="18" charset="0"/>
                      </a:endParaRPr>
                    </a:p>
                  </a:txBody>
                  <a:tcPr anchor="ctr">
                    <a:lnL>
                      <a:noFill/>
                    </a:lnL>
                    <a:lnR>
                      <a:noFill/>
                    </a:lnR>
                    <a:lnT>
                      <a:noFill/>
                    </a:lnT>
                    <a:lnB>
                      <a:noFill/>
                    </a:lnB>
                    <a:solidFill>
                      <a:schemeClr val="accent1">
                        <a:lumMod val="40000"/>
                        <a:lumOff val="60000"/>
                      </a:schemeClr>
                    </a:solidFill>
                  </a:tcPr>
                </a:tc>
              </a:tr>
              <a:tr h="397938">
                <a:tc>
                  <a:txBody>
                    <a:bodyPr/>
                    <a:lstStyle/>
                    <a:p>
                      <a:pPr algn="ctr"/>
                      <a:r>
                        <a:rPr lang="ru-RU" sz="1500" b="1" dirty="0">
                          <a:latin typeface="Times New Roman" pitchFamily="18" charset="0"/>
                          <a:cs typeface="Times New Roman" pitchFamily="18" charset="0"/>
                        </a:rPr>
                        <a:t>50</a:t>
                      </a:r>
                      <a:endParaRPr lang="ru-RU" sz="1500" dirty="0">
                        <a:latin typeface="Times New Roman" pitchFamily="18" charset="0"/>
                        <a:cs typeface="Times New Roman" pitchFamily="18" charset="0"/>
                      </a:endParaRPr>
                    </a:p>
                  </a:txBody>
                  <a:tcPr anchor="ctr">
                    <a:lnL>
                      <a:noFill/>
                    </a:lnL>
                    <a:lnR>
                      <a:noFill/>
                    </a:lnR>
                    <a:lnT>
                      <a:noFill/>
                    </a:lnT>
                    <a:lnB>
                      <a:noFill/>
                    </a:lnB>
                    <a:solidFill>
                      <a:schemeClr val="accent1">
                        <a:lumMod val="40000"/>
                        <a:lumOff val="60000"/>
                      </a:schemeClr>
                    </a:solidFill>
                  </a:tcPr>
                </a:tc>
                <a:tc>
                  <a:txBody>
                    <a:bodyPr/>
                    <a:lstStyle/>
                    <a:p>
                      <a:pPr algn="ctr"/>
                      <a:r>
                        <a:rPr lang="ru-RU" sz="1500" b="1" dirty="0">
                          <a:latin typeface="Times New Roman" pitchFamily="18" charset="0"/>
                          <a:cs typeface="Times New Roman" pitchFamily="18" charset="0"/>
                        </a:rPr>
                        <a:t>13</a:t>
                      </a:r>
                      <a:endParaRPr lang="ru-RU" sz="1500" dirty="0">
                        <a:latin typeface="Times New Roman" pitchFamily="18" charset="0"/>
                        <a:cs typeface="Times New Roman" pitchFamily="18" charset="0"/>
                      </a:endParaRPr>
                    </a:p>
                  </a:txBody>
                  <a:tcPr anchor="ctr">
                    <a:lnL>
                      <a:noFill/>
                    </a:lnL>
                    <a:lnR>
                      <a:noFill/>
                    </a:lnR>
                    <a:lnT>
                      <a:noFill/>
                    </a:lnT>
                    <a:lnB>
                      <a:noFill/>
                    </a:lnB>
                    <a:solidFill>
                      <a:schemeClr val="accent1">
                        <a:lumMod val="40000"/>
                        <a:lumOff val="60000"/>
                      </a:schemeClr>
                    </a:solidFill>
                  </a:tcPr>
                </a:tc>
                <a:tc>
                  <a:txBody>
                    <a:bodyPr/>
                    <a:lstStyle/>
                    <a:p>
                      <a:pPr algn="ctr"/>
                      <a:r>
                        <a:rPr lang="ru-RU" sz="1500" b="1" dirty="0">
                          <a:latin typeface="Times New Roman" pitchFamily="18" charset="0"/>
                          <a:cs typeface="Times New Roman" pitchFamily="18" charset="0"/>
                        </a:rPr>
                        <a:t>30</a:t>
                      </a:r>
                      <a:endParaRPr lang="ru-RU" sz="1500" dirty="0">
                        <a:latin typeface="Times New Roman" pitchFamily="18" charset="0"/>
                        <a:cs typeface="Times New Roman" pitchFamily="18" charset="0"/>
                      </a:endParaRPr>
                    </a:p>
                  </a:txBody>
                  <a:tcPr anchor="ctr">
                    <a:lnL>
                      <a:noFill/>
                    </a:lnL>
                    <a:lnR>
                      <a:noFill/>
                    </a:lnR>
                    <a:lnT>
                      <a:noFill/>
                    </a:lnT>
                    <a:lnB>
                      <a:noFill/>
                    </a:lnB>
                    <a:solidFill>
                      <a:schemeClr val="accent1">
                        <a:lumMod val="40000"/>
                        <a:lumOff val="60000"/>
                      </a:schemeClr>
                    </a:solidFill>
                  </a:tcPr>
                </a:tc>
              </a:tr>
              <a:tr h="397938">
                <a:tc>
                  <a:txBody>
                    <a:bodyPr/>
                    <a:lstStyle/>
                    <a:p>
                      <a:pPr algn="ctr"/>
                      <a:r>
                        <a:rPr lang="ru-RU" sz="1500" b="1" dirty="0">
                          <a:latin typeface="Times New Roman" pitchFamily="18" charset="0"/>
                          <a:cs typeface="Times New Roman" pitchFamily="18" charset="0"/>
                        </a:rPr>
                        <a:t>80</a:t>
                      </a:r>
                      <a:endParaRPr lang="ru-RU" sz="1500" dirty="0">
                        <a:latin typeface="Times New Roman" pitchFamily="18" charset="0"/>
                        <a:cs typeface="Times New Roman" pitchFamily="18" charset="0"/>
                      </a:endParaRPr>
                    </a:p>
                  </a:txBody>
                  <a:tcPr anchor="ctr">
                    <a:lnL>
                      <a:noFill/>
                    </a:lnL>
                    <a:lnR>
                      <a:noFill/>
                    </a:lnR>
                    <a:lnT>
                      <a:noFill/>
                    </a:lnT>
                    <a:lnB>
                      <a:noFill/>
                    </a:lnB>
                    <a:solidFill>
                      <a:schemeClr val="accent1">
                        <a:lumMod val="40000"/>
                        <a:lumOff val="60000"/>
                      </a:schemeClr>
                    </a:solidFill>
                  </a:tcPr>
                </a:tc>
                <a:tc>
                  <a:txBody>
                    <a:bodyPr/>
                    <a:lstStyle/>
                    <a:p>
                      <a:pPr algn="ctr"/>
                      <a:r>
                        <a:rPr lang="ru-RU" sz="1500" b="1" dirty="0">
                          <a:latin typeface="Times New Roman" pitchFamily="18" charset="0"/>
                          <a:cs typeface="Times New Roman" pitchFamily="18" charset="0"/>
                        </a:rPr>
                        <a:t>18</a:t>
                      </a:r>
                      <a:endParaRPr lang="ru-RU" sz="1500" dirty="0">
                        <a:latin typeface="Times New Roman" pitchFamily="18" charset="0"/>
                        <a:cs typeface="Times New Roman" pitchFamily="18" charset="0"/>
                      </a:endParaRPr>
                    </a:p>
                  </a:txBody>
                  <a:tcPr anchor="ctr">
                    <a:lnL>
                      <a:noFill/>
                    </a:lnL>
                    <a:lnR>
                      <a:noFill/>
                    </a:lnR>
                    <a:lnT>
                      <a:noFill/>
                    </a:lnT>
                    <a:lnB>
                      <a:noFill/>
                    </a:lnB>
                    <a:solidFill>
                      <a:schemeClr val="accent1">
                        <a:lumMod val="40000"/>
                        <a:lumOff val="60000"/>
                      </a:schemeClr>
                    </a:solidFill>
                  </a:tcPr>
                </a:tc>
                <a:tc>
                  <a:txBody>
                    <a:bodyPr/>
                    <a:lstStyle/>
                    <a:p>
                      <a:pPr algn="ctr"/>
                      <a:r>
                        <a:rPr lang="ru-RU" sz="1500" b="1" dirty="0">
                          <a:latin typeface="Times New Roman" pitchFamily="18" charset="0"/>
                          <a:cs typeface="Times New Roman" pitchFamily="18" charset="0"/>
                        </a:rPr>
                        <a:t>50</a:t>
                      </a:r>
                      <a:endParaRPr lang="ru-RU" sz="1500" dirty="0">
                        <a:latin typeface="Times New Roman" pitchFamily="18" charset="0"/>
                        <a:cs typeface="Times New Roman" pitchFamily="18" charset="0"/>
                      </a:endParaRPr>
                    </a:p>
                  </a:txBody>
                  <a:tcPr anchor="ctr">
                    <a:lnL>
                      <a:noFill/>
                    </a:lnL>
                    <a:lnR>
                      <a:noFill/>
                    </a:lnR>
                    <a:lnT>
                      <a:noFill/>
                    </a:lnT>
                    <a:lnB>
                      <a:noFill/>
                    </a:lnB>
                    <a:solidFill>
                      <a:schemeClr val="accent1">
                        <a:lumMod val="40000"/>
                        <a:lumOff val="60000"/>
                      </a:schemeClr>
                    </a:solidFill>
                  </a:tcPr>
                </a:tc>
              </a:tr>
            </a:tbl>
          </a:graphicData>
        </a:graphic>
      </p:graphicFrame>
      <p:sp>
        <p:nvSpPr>
          <p:cNvPr id="96277" name="Rectangle 2"/>
          <p:cNvSpPr>
            <a:spLocks noChangeArrowheads="1"/>
          </p:cNvSpPr>
          <p:nvPr/>
        </p:nvSpPr>
        <p:spPr bwMode="auto">
          <a:xfrm>
            <a:off x="0" y="-7938"/>
            <a:ext cx="9144000" cy="2724151"/>
          </a:xfrm>
          <a:prstGeom prst="rect">
            <a:avLst/>
          </a:prstGeom>
          <a:solidFill>
            <a:schemeClr val="accent1">
              <a:lumMod val="40000"/>
              <a:lumOff val="60000"/>
            </a:schemeClr>
          </a:solidFill>
          <a:ln w="9525">
            <a:noFill/>
            <a:miter lim="800000"/>
            <a:headEnd/>
            <a:tailEnd/>
          </a:ln>
        </p:spPr>
        <p:txBody>
          <a:bodyPr anchor="ctr">
            <a:spAutoFit/>
          </a:bodyPr>
          <a:lstStyle/>
          <a:p>
            <a:pPr algn="ctr"/>
            <a:r>
              <a:rPr lang="ru-RU" b="1" dirty="0">
                <a:latin typeface="Times New Roman" pitchFamily="18" charset="0"/>
                <a:cs typeface="Times New Roman" pitchFamily="18" charset="0"/>
              </a:rPr>
              <a:t>ЭФФЕКТИВНОСТЬ (КПД) КОТЛОВ </a:t>
            </a:r>
          </a:p>
          <a:p>
            <a:pPr algn="ctr"/>
            <a:endParaRPr lang="ru-RU" dirty="0">
              <a:latin typeface="Times New Roman" pitchFamily="18" charset="0"/>
              <a:cs typeface="Times New Roman" pitchFamily="18" charset="0"/>
            </a:endParaRPr>
          </a:p>
          <a:p>
            <a:pPr eaLnBrk="0" hangingPunct="0"/>
            <a:r>
              <a:rPr lang="ru-RU" sz="1500" dirty="0">
                <a:latin typeface="Times New Roman" pitchFamily="18" charset="0"/>
                <a:cs typeface="Times New Roman" pitchFamily="18" charset="0"/>
              </a:rPr>
              <a:t>Качество котла зависит от отношения между энергией, содержащейся в топливе, и энергией, переданной в систему теплоснабжения. Это отношение называется эффективность или коэффициент полезного действия (КПД). Чем выше эффективность котла, тем большая часть энергии топлива будет передана теплоносителю (воде) в котле. Хорошие котлы имеют эффективность 80-90%. </a:t>
            </a:r>
          </a:p>
          <a:p>
            <a:pPr eaLnBrk="0" hangingPunct="0"/>
            <a:r>
              <a:rPr lang="ru-RU" sz="1500" dirty="0">
                <a:latin typeface="Times New Roman" pitchFamily="18" charset="0"/>
                <a:cs typeface="Times New Roman" pitchFamily="18" charset="0"/>
              </a:rPr>
              <a:t>Потребление древесины в котлах со встречной подачей обычно находится в диапазоне от 4 кг/час для котла мощностью 18 кВт до 18 кг/час для котла мощностью 80 кВт. Для условий Центральной Европы средний односемейный дом (150 м</a:t>
            </a:r>
            <a:r>
              <a:rPr lang="ru-RU" sz="1500" baseline="30000" dirty="0">
                <a:latin typeface="Times New Roman" pitchFamily="18" charset="0"/>
                <a:cs typeface="Times New Roman" pitchFamily="18" charset="0"/>
              </a:rPr>
              <a:t>2</a:t>
            </a:r>
            <a:r>
              <a:rPr lang="ru-RU" sz="1500" dirty="0">
                <a:latin typeface="Times New Roman" pitchFamily="18" charset="0"/>
                <a:cs typeface="Times New Roman" pitchFamily="18" charset="0"/>
              </a:rPr>
              <a:t>) потребляет 12 м</a:t>
            </a:r>
            <a:r>
              <a:rPr lang="ru-RU" sz="1500" baseline="30000" dirty="0">
                <a:latin typeface="Times New Roman" pitchFamily="18" charset="0"/>
                <a:cs typeface="Times New Roman" pitchFamily="18" charset="0"/>
              </a:rPr>
              <a:t>3</a:t>
            </a:r>
            <a:r>
              <a:rPr lang="ru-RU" sz="1500" dirty="0">
                <a:latin typeface="Times New Roman" pitchFamily="18" charset="0"/>
                <a:cs typeface="Times New Roman" pitchFamily="18" charset="0"/>
              </a:rPr>
              <a:t> древесины за отопительный сезон. Типичный котел может сжигать куски дерева длиной до 80 см. В таблице внизу приведены дополнительные данные о котлах промежуточного размера. </a:t>
            </a:r>
            <a:endParaRPr lang="ru-RU" sz="1500" dirty="0">
              <a:latin typeface="Calibri" pitchFamily="34" charset="0"/>
            </a:endParaRPr>
          </a:p>
        </p:txBody>
      </p:sp>
      <p:sp>
        <p:nvSpPr>
          <p:cNvPr id="96278" name="Прямоугольник 3"/>
          <p:cNvSpPr>
            <a:spLocks noChangeArrowheads="1"/>
          </p:cNvSpPr>
          <p:nvPr/>
        </p:nvSpPr>
        <p:spPr bwMode="auto">
          <a:xfrm>
            <a:off x="0" y="6273800"/>
            <a:ext cx="4859338" cy="322263"/>
          </a:xfrm>
          <a:prstGeom prst="rect">
            <a:avLst/>
          </a:prstGeom>
          <a:noFill/>
          <a:ln w="9525">
            <a:noFill/>
            <a:miter lim="800000"/>
            <a:headEnd/>
            <a:tailEnd/>
          </a:ln>
        </p:spPr>
        <p:txBody>
          <a:bodyPr>
            <a:spAutoFit/>
          </a:bodyPr>
          <a:lstStyle/>
          <a:p>
            <a:r>
              <a:rPr lang="ru-RU" sz="1500" dirty="0">
                <a:solidFill>
                  <a:srgbClr val="000000"/>
                </a:solidFill>
                <a:latin typeface="Times New Roman" pitchFamily="18" charset="0"/>
                <a:cs typeface="Times New Roman" pitchFamily="18" charset="0"/>
              </a:rPr>
              <a:t>Теплотворная способность древесины 15 МДж/кг. </a:t>
            </a:r>
            <a:endParaRPr lang="ru-RU"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0" y="571477"/>
          <a:ext cx="9144004" cy="3911004"/>
        </p:xfrm>
        <a:graphic>
          <a:graphicData uri="http://schemas.openxmlformats.org/drawingml/2006/table">
            <a:tbl>
              <a:tblPr/>
              <a:tblGrid>
                <a:gridCol w="2011680"/>
                <a:gridCol w="548642"/>
                <a:gridCol w="548642"/>
                <a:gridCol w="548642"/>
                <a:gridCol w="548642"/>
                <a:gridCol w="2103118"/>
                <a:gridCol w="2834638"/>
              </a:tblGrid>
              <a:tr h="283695">
                <a:tc rowSpan="3">
                  <a:txBody>
                    <a:bodyPr/>
                    <a:lstStyle/>
                    <a:p>
                      <a:pPr algn="ctr"/>
                      <a:r>
                        <a:rPr lang="ru-RU" sz="1400" dirty="0">
                          <a:latin typeface="Times New Roman" pitchFamily="18" charset="0"/>
                          <a:cs typeface="Times New Roman" pitchFamily="18" charset="0"/>
                        </a:rPr>
                        <a:t>Тип возобновляемых источников энергии</a:t>
                      </a:r>
                    </a:p>
                  </a:txBody>
                  <a:tcPr marL="37284" marR="37284" marT="18642" marB="18642" anchor="ctr">
                    <a:lnL>
                      <a:noFill/>
                    </a:lnL>
                    <a:lnR>
                      <a:noFill/>
                    </a:lnR>
                    <a:lnT>
                      <a:noFill/>
                    </a:lnT>
                    <a:lnB>
                      <a:noFill/>
                    </a:lnB>
                    <a:solidFill>
                      <a:schemeClr val="accent1">
                        <a:lumMod val="20000"/>
                        <a:lumOff val="80000"/>
                      </a:schemeClr>
                    </a:solidFill>
                  </a:tcPr>
                </a:tc>
                <a:tc gridSpan="4">
                  <a:txBody>
                    <a:bodyPr/>
                    <a:lstStyle/>
                    <a:p>
                      <a:pPr algn="ctr"/>
                      <a:r>
                        <a:rPr lang="ru-RU" sz="1400" dirty="0">
                          <a:latin typeface="Times New Roman" pitchFamily="18" charset="0"/>
                          <a:cs typeface="Times New Roman" pitchFamily="18" charset="0"/>
                        </a:rPr>
                        <a:t>Производство энергии</a:t>
                      </a:r>
                    </a:p>
                  </a:txBody>
                  <a:tcPr marL="37284" marR="37284" marT="18642" marB="18642" anchor="ctr">
                    <a:lnL>
                      <a:noFill/>
                    </a:lnL>
                    <a:lnR>
                      <a:noFill/>
                    </a:lnR>
                    <a:lnT>
                      <a:noFill/>
                    </a:lnT>
                    <a:lnB>
                      <a:noFill/>
                    </a:lnB>
                    <a:solidFill>
                      <a:srgbClr val="2389DD"/>
                    </a:solidFill>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a:r>
                        <a:rPr lang="ru-RU" sz="1400" dirty="0">
                          <a:latin typeface="Times New Roman" pitchFamily="18" charset="0"/>
                          <a:cs typeface="Times New Roman" pitchFamily="18" charset="0"/>
                        </a:rPr>
                        <a:t>Общие капитальные затраты в 1997-2010 гг., млрд $</a:t>
                      </a:r>
                    </a:p>
                  </a:txBody>
                  <a:tcPr marL="37284" marR="37284" marT="18642" marB="18642" anchor="ctr">
                    <a:lnL>
                      <a:noFill/>
                    </a:lnL>
                    <a:lnR>
                      <a:noFill/>
                    </a:lnR>
                    <a:lnT>
                      <a:noFill/>
                    </a:lnT>
                    <a:lnB>
                      <a:noFill/>
                    </a:lnB>
                    <a:solidFill>
                      <a:schemeClr val="accent1">
                        <a:lumMod val="20000"/>
                        <a:lumOff val="80000"/>
                      </a:schemeClr>
                    </a:solidFill>
                  </a:tcPr>
                </a:tc>
                <a:tc rowSpan="3">
                  <a:txBody>
                    <a:bodyPr/>
                    <a:lstStyle/>
                    <a:p>
                      <a:pPr algn="ctr"/>
                      <a:r>
                        <a:rPr lang="ru-RU" sz="1400" dirty="0">
                          <a:latin typeface="Times New Roman" pitchFamily="18" charset="0"/>
                          <a:cs typeface="Times New Roman" pitchFamily="18" charset="0"/>
                        </a:rPr>
                        <a:t>Снижение выбросов СО</a:t>
                      </a:r>
                      <a:r>
                        <a:rPr lang="ru-RU" sz="1400" baseline="-25000" dirty="0">
                          <a:latin typeface="Times New Roman" pitchFamily="18" charset="0"/>
                          <a:cs typeface="Times New Roman" pitchFamily="18" charset="0"/>
                        </a:rPr>
                        <a:t>2</a:t>
                      </a:r>
                      <a:r>
                        <a:rPr lang="ru-RU" sz="1400" dirty="0">
                          <a:latin typeface="Times New Roman" pitchFamily="18" charset="0"/>
                          <a:cs typeface="Times New Roman" pitchFamily="18" charset="0"/>
                        </a:rPr>
                        <a:t> до 2010 г., млн т/год</a:t>
                      </a:r>
                    </a:p>
                  </a:txBody>
                  <a:tcPr marL="37284" marR="37284" marT="18642" marB="18642" anchor="ctr">
                    <a:lnL>
                      <a:noFill/>
                    </a:lnL>
                    <a:lnR>
                      <a:noFill/>
                    </a:lnR>
                    <a:lnT>
                      <a:noFill/>
                    </a:lnT>
                    <a:lnB>
                      <a:noFill/>
                    </a:lnB>
                    <a:solidFill>
                      <a:srgbClr val="2389DD"/>
                    </a:solidFill>
                  </a:tcPr>
                </a:tc>
              </a:tr>
              <a:tr h="283695">
                <a:tc vMerge="1">
                  <a:txBody>
                    <a:bodyPr/>
                    <a:lstStyle/>
                    <a:p>
                      <a:endParaRPr lang="ru-RU"/>
                    </a:p>
                  </a:txBody>
                  <a:tcPr/>
                </a:tc>
                <a:tc gridSpan="2">
                  <a:txBody>
                    <a:bodyPr/>
                    <a:lstStyle/>
                    <a:p>
                      <a:pPr algn="ctr"/>
                      <a:r>
                        <a:rPr lang="ru-RU" sz="1400" dirty="0">
                          <a:latin typeface="Times New Roman" pitchFamily="18" charset="0"/>
                          <a:cs typeface="Times New Roman" pitchFamily="18" charset="0"/>
                        </a:rPr>
                        <a:t>1995 г.</a:t>
                      </a:r>
                    </a:p>
                  </a:txBody>
                  <a:tcPr marL="37284" marR="37284" marT="18642" marB="18642" anchor="ctr">
                    <a:lnL>
                      <a:noFill/>
                    </a:lnL>
                    <a:lnR>
                      <a:noFill/>
                    </a:lnR>
                    <a:lnT>
                      <a:noFill/>
                    </a:lnT>
                    <a:lnB>
                      <a:noFill/>
                    </a:lnB>
                    <a:solidFill>
                      <a:schemeClr val="accent1">
                        <a:lumMod val="20000"/>
                        <a:lumOff val="80000"/>
                      </a:schemeClr>
                    </a:solidFill>
                  </a:tcPr>
                </a:tc>
                <a:tc hMerge="1">
                  <a:txBody>
                    <a:bodyPr/>
                    <a:lstStyle/>
                    <a:p>
                      <a:endParaRPr lang="ru-RU"/>
                    </a:p>
                  </a:txBody>
                  <a:tcPr/>
                </a:tc>
                <a:tc gridSpan="2">
                  <a:txBody>
                    <a:bodyPr/>
                    <a:lstStyle/>
                    <a:p>
                      <a:pPr algn="ctr"/>
                      <a:r>
                        <a:rPr lang="ru-RU" sz="1400" dirty="0">
                          <a:latin typeface="Times New Roman" pitchFamily="18" charset="0"/>
                          <a:cs typeface="Times New Roman" pitchFamily="18" charset="0"/>
                        </a:rPr>
                        <a:t>2010 г.</a:t>
                      </a:r>
                    </a:p>
                  </a:txBody>
                  <a:tcPr marL="37284" marR="37284" marT="18642" marB="18642" anchor="ctr">
                    <a:lnL>
                      <a:noFill/>
                    </a:lnL>
                    <a:lnR>
                      <a:noFill/>
                    </a:lnR>
                    <a:lnT>
                      <a:noFill/>
                    </a:lnT>
                    <a:lnB>
                      <a:noFill/>
                    </a:lnB>
                    <a:solidFill>
                      <a:schemeClr val="accent1">
                        <a:lumMod val="20000"/>
                        <a:lumOff val="80000"/>
                      </a:schemeClr>
                    </a:solidFill>
                  </a:tcPr>
                </a:tc>
                <a:tc hMerge="1">
                  <a:txBody>
                    <a:bodyPr/>
                    <a:lstStyle/>
                    <a:p>
                      <a:endParaRPr lang="ru-RU"/>
                    </a:p>
                  </a:txBody>
                  <a:tcPr/>
                </a:tc>
                <a:tc vMerge="1">
                  <a:txBody>
                    <a:bodyPr/>
                    <a:lstStyle/>
                    <a:p>
                      <a:endParaRPr lang="ru-RU"/>
                    </a:p>
                  </a:txBody>
                  <a:tcPr/>
                </a:tc>
                <a:tc vMerge="1">
                  <a:txBody>
                    <a:bodyPr/>
                    <a:lstStyle/>
                    <a:p>
                      <a:endParaRPr lang="ru-RU"/>
                    </a:p>
                  </a:txBody>
                  <a:tcPr/>
                </a:tc>
              </a:tr>
              <a:tr h="525189">
                <a:tc vMerge="1">
                  <a:txBody>
                    <a:bodyPr/>
                    <a:lstStyle/>
                    <a:p>
                      <a:endParaRPr lang="ru-RU"/>
                    </a:p>
                  </a:txBody>
                  <a:tcPr/>
                </a:tc>
                <a:tc>
                  <a:txBody>
                    <a:bodyPr/>
                    <a:lstStyle/>
                    <a:p>
                      <a:pPr algn="ctr"/>
                      <a:r>
                        <a:rPr lang="ru-RU" sz="1400" dirty="0">
                          <a:latin typeface="Times New Roman" pitchFamily="18" charset="0"/>
                          <a:cs typeface="Times New Roman" pitchFamily="18" charset="0"/>
                        </a:rPr>
                        <a:t>млн</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т н. э.</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млн</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т н. э.</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a:t>
                      </a:r>
                    </a:p>
                  </a:txBody>
                  <a:tcPr marL="37284" marR="37284" marT="18642" marB="18642" anchor="ctr">
                    <a:lnL>
                      <a:noFill/>
                    </a:lnL>
                    <a:lnR>
                      <a:noFill/>
                    </a:lnR>
                    <a:lnT>
                      <a:noFill/>
                    </a:lnT>
                    <a:lnB>
                      <a:noFill/>
                    </a:lnB>
                    <a:solidFill>
                      <a:schemeClr val="accent1">
                        <a:lumMod val="20000"/>
                        <a:lumOff val="80000"/>
                      </a:schemeClr>
                    </a:solidFill>
                  </a:tcPr>
                </a:tc>
                <a:tc vMerge="1">
                  <a:txBody>
                    <a:bodyPr/>
                    <a:lstStyle/>
                    <a:p>
                      <a:endParaRPr lang="ru-RU"/>
                    </a:p>
                  </a:txBody>
                  <a:tcPr/>
                </a:tc>
                <a:tc vMerge="1">
                  <a:txBody>
                    <a:bodyPr/>
                    <a:lstStyle/>
                    <a:p>
                      <a:endParaRPr lang="ru-RU"/>
                    </a:p>
                  </a:txBody>
                  <a:tcPr/>
                </a:tc>
              </a:tr>
              <a:tr h="283695">
                <a:tc>
                  <a:txBody>
                    <a:bodyPr/>
                    <a:lstStyle/>
                    <a:p>
                      <a:pPr algn="ctr"/>
                      <a:r>
                        <a:rPr lang="ru-RU" sz="1400" dirty="0">
                          <a:latin typeface="Times New Roman" pitchFamily="18" charset="0"/>
                          <a:cs typeface="Times New Roman" pitchFamily="18" charset="0"/>
                        </a:rPr>
                        <a:t>Ветроэнергетика</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0.35</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0.5</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6.9</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3.8</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34.56</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72</a:t>
                      </a:r>
                    </a:p>
                  </a:txBody>
                  <a:tcPr marL="37284" marR="37284" marT="18642" marB="18642" anchor="ctr">
                    <a:lnL>
                      <a:noFill/>
                    </a:lnL>
                    <a:lnR>
                      <a:noFill/>
                    </a:lnR>
                    <a:lnT>
                      <a:noFill/>
                    </a:lnT>
                    <a:lnB>
                      <a:noFill/>
                    </a:lnB>
                    <a:solidFill>
                      <a:srgbClr val="2389DD"/>
                    </a:solidFill>
                  </a:tcPr>
                </a:tc>
              </a:tr>
              <a:tr h="283695">
                <a:tc>
                  <a:txBody>
                    <a:bodyPr/>
                    <a:lstStyle/>
                    <a:p>
                      <a:pPr algn="ctr"/>
                      <a:r>
                        <a:rPr lang="ru-RU" sz="1400" dirty="0">
                          <a:latin typeface="Times New Roman" pitchFamily="18" charset="0"/>
                          <a:cs typeface="Times New Roman" pitchFamily="18" charset="0"/>
                        </a:rPr>
                        <a:t>Гидроэнергетика</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26.4</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35.5</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30.55</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16.8</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17.16</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48</a:t>
                      </a:r>
                    </a:p>
                  </a:txBody>
                  <a:tcPr marL="37284" marR="37284" marT="18642" marB="18642" anchor="ctr">
                    <a:lnL>
                      <a:noFill/>
                    </a:lnL>
                    <a:lnR>
                      <a:noFill/>
                    </a:lnR>
                    <a:lnT>
                      <a:noFill/>
                    </a:lnT>
                    <a:lnB>
                      <a:noFill/>
                    </a:lnB>
                    <a:solidFill>
                      <a:srgbClr val="2389DD"/>
                    </a:solidFill>
                  </a:tcPr>
                </a:tc>
              </a:tr>
              <a:tr h="525189">
                <a:tc>
                  <a:txBody>
                    <a:bodyPr/>
                    <a:lstStyle/>
                    <a:p>
                      <a:pPr algn="ctr"/>
                      <a:r>
                        <a:rPr lang="ru-RU" sz="1400" dirty="0">
                          <a:latin typeface="Times New Roman" pitchFamily="18" charset="0"/>
                          <a:cs typeface="Times New Roman" pitchFamily="18" charset="0"/>
                        </a:rPr>
                        <a:t>Фотоэлектрическая энергетика</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0.002</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0.003</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0.26</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0.1</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10.8</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3</a:t>
                      </a:r>
                    </a:p>
                  </a:txBody>
                  <a:tcPr marL="37284" marR="37284" marT="18642" marB="18642" anchor="ctr">
                    <a:lnL>
                      <a:noFill/>
                    </a:lnL>
                    <a:lnR>
                      <a:noFill/>
                    </a:lnR>
                    <a:lnT>
                      <a:noFill/>
                    </a:lnT>
                    <a:lnB>
                      <a:noFill/>
                    </a:lnB>
                    <a:solidFill>
                      <a:srgbClr val="2389DD"/>
                    </a:solidFill>
                  </a:tcPr>
                </a:tc>
              </a:tr>
              <a:tr h="283695">
                <a:tc>
                  <a:txBody>
                    <a:bodyPr/>
                    <a:lstStyle/>
                    <a:p>
                      <a:pPr algn="ctr"/>
                      <a:r>
                        <a:rPr lang="ru-RU" sz="1400" b="1" dirty="0">
                          <a:latin typeface="Times New Roman" pitchFamily="18" charset="0"/>
                          <a:cs typeface="Times New Roman" pitchFamily="18" charset="0"/>
                        </a:rPr>
                        <a:t>Биомасса</a:t>
                      </a:r>
                      <a:endParaRPr lang="ru-RU" sz="1400" dirty="0">
                        <a:latin typeface="Times New Roman" pitchFamily="18" charset="0"/>
                        <a:cs typeface="Times New Roman" pitchFamily="18" charset="0"/>
                      </a:endParaRP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b="1" dirty="0">
                          <a:latin typeface="Times New Roman" pitchFamily="18" charset="0"/>
                          <a:cs typeface="Times New Roman" pitchFamily="18" charset="0"/>
                        </a:rPr>
                        <a:t>44.8</a:t>
                      </a:r>
                      <a:endParaRPr lang="ru-RU" sz="1400" dirty="0">
                        <a:latin typeface="Times New Roman" pitchFamily="18" charset="0"/>
                        <a:cs typeface="Times New Roman" pitchFamily="18" charset="0"/>
                      </a:endParaRP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b="1" dirty="0">
                          <a:latin typeface="Times New Roman" pitchFamily="18" charset="0"/>
                          <a:cs typeface="Times New Roman" pitchFamily="18" charset="0"/>
                        </a:rPr>
                        <a:t>60.2</a:t>
                      </a:r>
                      <a:endParaRPr lang="ru-RU" sz="1400" dirty="0">
                        <a:latin typeface="Times New Roman" pitchFamily="18" charset="0"/>
                        <a:cs typeface="Times New Roman" pitchFamily="18" charset="0"/>
                      </a:endParaRP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b="1" dirty="0">
                          <a:latin typeface="Times New Roman" pitchFamily="18" charset="0"/>
                          <a:cs typeface="Times New Roman" pitchFamily="18" charset="0"/>
                        </a:rPr>
                        <a:t>135</a:t>
                      </a:r>
                      <a:endParaRPr lang="ru-RU" sz="1400" dirty="0">
                        <a:latin typeface="Times New Roman" pitchFamily="18" charset="0"/>
                        <a:cs typeface="Times New Roman" pitchFamily="18" charset="0"/>
                      </a:endParaRP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b="1" dirty="0">
                          <a:latin typeface="Times New Roman" pitchFamily="18" charset="0"/>
                          <a:cs typeface="Times New Roman" pitchFamily="18" charset="0"/>
                        </a:rPr>
                        <a:t>74.2</a:t>
                      </a:r>
                      <a:endParaRPr lang="ru-RU" sz="1400" dirty="0">
                        <a:latin typeface="Times New Roman" pitchFamily="18" charset="0"/>
                        <a:cs typeface="Times New Roman" pitchFamily="18" charset="0"/>
                      </a:endParaRP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b="1" dirty="0">
                          <a:latin typeface="Times New Roman" pitchFamily="18" charset="0"/>
                          <a:cs typeface="Times New Roman" pitchFamily="18" charset="0"/>
                        </a:rPr>
                        <a:t>100.8</a:t>
                      </a:r>
                      <a:endParaRPr lang="ru-RU" sz="1400" dirty="0">
                        <a:latin typeface="Times New Roman" pitchFamily="18" charset="0"/>
                        <a:cs typeface="Times New Roman" pitchFamily="18" charset="0"/>
                      </a:endParaRP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b="1" dirty="0">
                          <a:latin typeface="Times New Roman" pitchFamily="18" charset="0"/>
                          <a:cs typeface="Times New Roman" pitchFamily="18" charset="0"/>
                        </a:rPr>
                        <a:t>255</a:t>
                      </a:r>
                      <a:endParaRPr lang="ru-RU" sz="1400" dirty="0">
                        <a:latin typeface="Times New Roman" pitchFamily="18" charset="0"/>
                        <a:cs typeface="Times New Roman" pitchFamily="18" charset="0"/>
                      </a:endParaRPr>
                    </a:p>
                  </a:txBody>
                  <a:tcPr marL="37284" marR="37284" marT="18642" marB="18642" anchor="ctr">
                    <a:lnL>
                      <a:noFill/>
                    </a:lnL>
                    <a:lnR>
                      <a:noFill/>
                    </a:lnR>
                    <a:lnT>
                      <a:noFill/>
                    </a:lnT>
                    <a:lnB>
                      <a:noFill/>
                    </a:lnB>
                    <a:solidFill>
                      <a:srgbClr val="2389DD"/>
                    </a:solidFill>
                  </a:tcPr>
                </a:tc>
              </a:tr>
              <a:tr h="525189">
                <a:tc>
                  <a:txBody>
                    <a:bodyPr/>
                    <a:lstStyle/>
                    <a:p>
                      <a:pPr algn="ctr"/>
                      <a:r>
                        <a:rPr lang="ru-RU" sz="1400" dirty="0">
                          <a:latin typeface="Times New Roman" pitchFamily="18" charset="0"/>
                          <a:cs typeface="Times New Roman" pitchFamily="18" charset="0"/>
                        </a:rPr>
                        <a:t>Геотермальная энергетика</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2.5</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3.4</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5.2</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2.9</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6</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5</a:t>
                      </a:r>
                    </a:p>
                  </a:txBody>
                  <a:tcPr marL="37284" marR="37284" marT="18642" marB="18642" anchor="ctr">
                    <a:lnL>
                      <a:noFill/>
                    </a:lnL>
                    <a:lnR>
                      <a:noFill/>
                    </a:lnR>
                    <a:lnT>
                      <a:noFill/>
                    </a:lnT>
                    <a:lnB>
                      <a:noFill/>
                    </a:lnB>
                    <a:solidFill>
                      <a:srgbClr val="2389DD"/>
                    </a:solidFill>
                  </a:tcPr>
                </a:tc>
              </a:tr>
              <a:tr h="525189">
                <a:tc>
                  <a:txBody>
                    <a:bodyPr/>
                    <a:lstStyle/>
                    <a:p>
                      <a:pPr algn="ctr"/>
                      <a:r>
                        <a:rPr lang="ru-RU" sz="1400" dirty="0">
                          <a:latin typeface="Times New Roman" pitchFamily="18" charset="0"/>
                          <a:cs typeface="Times New Roman" pitchFamily="18" charset="0"/>
                        </a:rPr>
                        <a:t>Солнечные тепловые коллекторы</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0.26</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0.4</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4</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2.2</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28.8</a:t>
                      </a:r>
                    </a:p>
                  </a:txBody>
                  <a:tcPr marL="37284" marR="37284" marT="18642" marB="18642" anchor="ctr">
                    <a:lnL>
                      <a:noFill/>
                    </a:lnL>
                    <a:lnR>
                      <a:noFill/>
                    </a:lnR>
                    <a:lnT>
                      <a:noFill/>
                    </a:lnT>
                    <a:lnB>
                      <a:noFill/>
                    </a:lnB>
                    <a:solidFill>
                      <a:schemeClr val="accent1">
                        <a:lumMod val="20000"/>
                        <a:lumOff val="80000"/>
                      </a:schemeClr>
                    </a:solidFill>
                  </a:tcPr>
                </a:tc>
                <a:tc>
                  <a:txBody>
                    <a:bodyPr/>
                    <a:lstStyle/>
                    <a:p>
                      <a:pPr algn="ctr"/>
                      <a:r>
                        <a:rPr lang="ru-RU" sz="1400" dirty="0">
                          <a:latin typeface="Times New Roman" pitchFamily="18" charset="0"/>
                          <a:cs typeface="Times New Roman" pitchFamily="18" charset="0"/>
                        </a:rPr>
                        <a:t>19</a:t>
                      </a:r>
                    </a:p>
                  </a:txBody>
                  <a:tcPr marL="37284" marR="37284" marT="18642" marB="18642" anchor="ctr">
                    <a:lnL>
                      <a:noFill/>
                    </a:lnL>
                    <a:lnR>
                      <a:noFill/>
                    </a:lnR>
                    <a:lnT>
                      <a:noFill/>
                    </a:lnT>
                    <a:lnB>
                      <a:noFill/>
                    </a:lnB>
                    <a:solidFill>
                      <a:srgbClr val="2389DD"/>
                    </a:solidFill>
                  </a:tcPr>
                </a:tc>
              </a:tr>
              <a:tr h="391773">
                <a:tc>
                  <a:txBody>
                    <a:bodyPr/>
                    <a:lstStyle/>
                    <a:p>
                      <a:r>
                        <a:rPr lang="ru-RU" sz="1400" b="1" dirty="0">
                          <a:latin typeface="Times New Roman" pitchFamily="18" charset="0"/>
                          <a:cs typeface="Times New Roman" pitchFamily="18" charset="0"/>
                        </a:rPr>
                        <a:t>ВСЕГО</a:t>
                      </a:r>
                      <a:endParaRPr lang="ru-RU" sz="1400" dirty="0">
                        <a:latin typeface="Times New Roman" pitchFamily="18" charset="0"/>
                        <a:cs typeface="Times New Roman" pitchFamily="18" charset="0"/>
                      </a:endParaRPr>
                    </a:p>
                  </a:txBody>
                  <a:tcPr marL="37284" marR="37284" marT="18642" marB="18642" anchor="ctr">
                    <a:lnL>
                      <a:noFill/>
                    </a:lnL>
                    <a:lnR>
                      <a:noFill/>
                    </a:lnR>
                    <a:lnT>
                      <a:noFill/>
                    </a:lnT>
                    <a:lnB>
                      <a:noFill/>
                    </a:lnB>
                    <a:solidFill>
                      <a:schemeClr val="accent1">
                        <a:lumMod val="20000"/>
                        <a:lumOff val="80000"/>
                      </a:schemeClr>
                    </a:solidFill>
                  </a:tcPr>
                </a:tc>
                <a:tc>
                  <a:txBody>
                    <a:bodyPr/>
                    <a:lstStyle/>
                    <a:p>
                      <a:r>
                        <a:rPr lang="ru-RU" sz="1400" b="1" dirty="0">
                          <a:latin typeface="Times New Roman" pitchFamily="18" charset="0"/>
                          <a:cs typeface="Times New Roman" pitchFamily="18" charset="0"/>
                        </a:rPr>
                        <a:t>74.3</a:t>
                      </a:r>
                      <a:endParaRPr lang="ru-RU" sz="1400" dirty="0">
                        <a:latin typeface="Times New Roman" pitchFamily="18" charset="0"/>
                        <a:cs typeface="Times New Roman" pitchFamily="18" charset="0"/>
                      </a:endParaRPr>
                    </a:p>
                  </a:txBody>
                  <a:tcPr marL="37284" marR="37284" marT="18642" marB="18642" anchor="ctr">
                    <a:lnL>
                      <a:noFill/>
                    </a:lnL>
                    <a:lnR>
                      <a:noFill/>
                    </a:lnR>
                    <a:lnT>
                      <a:noFill/>
                    </a:lnT>
                    <a:lnB>
                      <a:noFill/>
                    </a:lnB>
                    <a:solidFill>
                      <a:schemeClr val="accent1">
                        <a:lumMod val="20000"/>
                        <a:lumOff val="80000"/>
                      </a:schemeClr>
                    </a:solidFill>
                  </a:tcPr>
                </a:tc>
                <a:tc>
                  <a:txBody>
                    <a:bodyPr/>
                    <a:lstStyle/>
                    <a:p>
                      <a:r>
                        <a:rPr lang="ru-RU" sz="1400" b="1" dirty="0">
                          <a:latin typeface="Times New Roman" pitchFamily="18" charset="0"/>
                          <a:cs typeface="Times New Roman" pitchFamily="18" charset="0"/>
                        </a:rPr>
                        <a:t>100</a:t>
                      </a:r>
                      <a:endParaRPr lang="ru-RU" sz="1400" dirty="0">
                        <a:latin typeface="Times New Roman" pitchFamily="18" charset="0"/>
                        <a:cs typeface="Times New Roman" pitchFamily="18" charset="0"/>
                      </a:endParaRPr>
                    </a:p>
                  </a:txBody>
                  <a:tcPr marL="37284" marR="37284" marT="18642" marB="18642" anchor="ctr">
                    <a:lnL>
                      <a:noFill/>
                    </a:lnL>
                    <a:lnR>
                      <a:noFill/>
                    </a:lnR>
                    <a:lnT>
                      <a:noFill/>
                    </a:lnT>
                    <a:lnB>
                      <a:noFill/>
                    </a:lnB>
                    <a:solidFill>
                      <a:schemeClr val="accent1">
                        <a:lumMod val="20000"/>
                        <a:lumOff val="80000"/>
                      </a:schemeClr>
                    </a:solidFill>
                  </a:tcPr>
                </a:tc>
                <a:tc>
                  <a:txBody>
                    <a:bodyPr/>
                    <a:lstStyle/>
                    <a:p>
                      <a:r>
                        <a:rPr lang="ru-RU" sz="1400" b="1" dirty="0">
                          <a:latin typeface="Times New Roman" pitchFamily="18" charset="0"/>
                          <a:cs typeface="Times New Roman" pitchFamily="18" charset="0"/>
                        </a:rPr>
                        <a:t>182</a:t>
                      </a:r>
                      <a:endParaRPr lang="ru-RU" sz="1400" dirty="0">
                        <a:latin typeface="Times New Roman" pitchFamily="18" charset="0"/>
                        <a:cs typeface="Times New Roman" pitchFamily="18" charset="0"/>
                      </a:endParaRPr>
                    </a:p>
                  </a:txBody>
                  <a:tcPr marL="37284" marR="37284" marT="18642" marB="18642" anchor="ctr">
                    <a:lnL>
                      <a:noFill/>
                    </a:lnL>
                    <a:lnR>
                      <a:noFill/>
                    </a:lnR>
                    <a:lnT>
                      <a:noFill/>
                    </a:lnT>
                    <a:lnB>
                      <a:noFill/>
                    </a:lnB>
                    <a:solidFill>
                      <a:schemeClr val="accent1">
                        <a:lumMod val="20000"/>
                        <a:lumOff val="80000"/>
                      </a:schemeClr>
                    </a:solidFill>
                  </a:tcPr>
                </a:tc>
                <a:tc>
                  <a:txBody>
                    <a:bodyPr/>
                    <a:lstStyle/>
                    <a:p>
                      <a:r>
                        <a:rPr lang="ru-RU" sz="1400" b="1" dirty="0">
                          <a:latin typeface="Times New Roman" pitchFamily="18" charset="0"/>
                          <a:cs typeface="Times New Roman" pitchFamily="18" charset="0"/>
                        </a:rPr>
                        <a:t>100 </a:t>
                      </a:r>
                      <a:endParaRPr lang="ru-RU" sz="1400" dirty="0">
                        <a:latin typeface="Times New Roman" pitchFamily="18" charset="0"/>
                        <a:cs typeface="Times New Roman" pitchFamily="18" charset="0"/>
                      </a:endParaRPr>
                    </a:p>
                  </a:txBody>
                  <a:tcPr marL="37284" marR="37284" marT="18642" marB="18642" anchor="ctr">
                    <a:lnL>
                      <a:noFill/>
                    </a:lnL>
                    <a:lnR>
                      <a:noFill/>
                    </a:lnR>
                    <a:lnT>
                      <a:noFill/>
                    </a:lnT>
                    <a:lnB>
                      <a:noFill/>
                    </a:lnB>
                    <a:solidFill>
                      <a:schemeClr val="accent1">
                        <a:lumMod val="20000"/>
                        <a:lumOff val="80000"/>
                      </a:schemeClr>
                    </a:solidFill>
                  </a:tcPr>
                </a:tc>
                <a:tc>
                  <a:txBody>
                    <a:bodyPr/>
                    <a:lstStyle/>
                    <a:p>
                      <a:r>
                        <a:rPr lang="ru-RU" sz="1400" b="1" dirty="0">
                          <a:latin typeface="Times New Roman" pitchFamily="18" charset="0"/>
                          <a:cs typeface="Times New Roman" pitchFamily="18" charset="0"/>
                        </a:rPr>
                        <a:t>198.12</a:t>
                      </a:r>
                      <a:endParaRPr lang="ru-RU" sz="1400" dirty="0">
                        <a:latin typeface="Times New Roman" pitchFamily="18" charset="0"/>
                        <a:cs typeface="Times New Roman" pitchFamily="18" charset="0"/>
                      </a:endParaRPr>
                    </a:p>
                  </a:txBody>
                  <a:tcPr marL="37284" marR="37284" marT="18642" marB="18642" anchor="ctr">
                    <a:lnL>
                      <a:noFill/>
                    </a:lnL>
                    <a:lnR>
                      <a:noFill/>
                    </a:lnR>
                    <a:lnT>
                      <a:noFill/>
                    </a:lnT>
                    <a:lnB>
                      <a:noFill/>
                    </a:lnB>
                    <a:solidFill>
                      <a:schemeClr val="accent1">
                        <a:lumMod val="20000"/>
                        <a:lumOff val="80000"/>
                      </a:schemeClr>
                    </a:solidFill>
                  </a:tcPr>
                </a:tc>
                <a:tc>
                  <a:txBody>
                    <a:bodyPr/>
                    <a:lstStyle/>
                    <a:p>
                      <a:r>
                        <a:rPr lang="ru-RU" sz="1400" b="1" dirty="0">
                          <a:latin typeface="Times New Roman" pitchFamily="18" charset="0"/>
                          <a:cs typeface="Times New Roman" pitchFamily="18" charset="0"/>
                        </a:rPr>
                        <a:t>402</a:t>
                      </a:r>
                      <a:endParaRPr lang="ru-RU" sz="1400" dirty="0">
                        <a:latin typeface="Times New Roman" pitchFamily="18" charset="0"/>
                        <a:cs typeface="Times New Roman" pitchFamily="18" charset="0"/>
                      </a:endParaRPr>
                    </a:p>
                  </a:txBody>
                  <a:tcPr marL="37284" marR="37284" marT="18642" marB="18642" anchor="ctr">
                    <a:lnL>
                      <a:noFill/>
                    </a:lnL>
                    <a:lnR>
                      <a:noFill/>
                    </a:lnR>
                    <a:lnT>
                      <a:noFill/>
                    </a:lnT>
                    <a:lnB>
                      <a:noFill/>
                    </a:lnB>
                    <a:solidFill>
                      <a:srgbClr val="2389DD"/>
                    </a:solidFill>
                  </a:tcPr>
                </a:tc>
              </a:tr>
            </a:tbl>
          </a:graphicData>
        </a:graphic>
      </p:graphicFrame>
      <p:sp>
        <p:nvSpPr>
          <p:cNvPr id="176190" name="Rectangle 2"/>
          <p:cNvSpPr>
            <a:spLocks noChangeArrowheads="1"/>
          </p:cNvSpPr>
          <p:nvPr/>
        </p:nvSpPr>
        <p:spPr bwMode="auto">
          <a:xfrm>
            <a:off x="0" y="0"/>
            <a:ext cx="9144000" cy="584200"/>
          </a:xfrm>
          <a:prstGeom prst="rect">
            <a:avLst/>
          </a:prstGeom>
          <a:solidFill>
            <a:srgbClr val="FFC000"/>
          </a:solidFill>
          <a:ln w="9525">
            <a:noFill/>
            <a:miter lim="800000"/>
            <a:headEnd/>
            <a:tailEnd/>
          </a:ln>
        </p:spPr>
        <p:txBody>
          <a:bodyPr anchor="ctr">
            <a:spAutoFit/>
          </a:bodyPr>
          <a:lstStyle/>
          <a:p>
            <a:r>
              <a:rPr lang="ru-RU" sz="1600" b="1" dirty="0">
                <a:latin typeface="Times New Roman" pitchFamily="18" charset="0"/>
                <a:cs typeface="Times New Roman" pitchFamily="18" charset="0"/>
              </a:rPr>
              <a:t>Таблица 1. Выработка тепловой и электрической энергии из возобновляемых источников энергии в странах ЕС</a:t>
            </a:r>
            <a:endParaRPr lang="ru-RU" sz="1600" dirty="0">
              <a:latin typeface="Times New Roman" pitchFamily="18" charset="0"/>
              <a:cs typeface="Times New Roman" pitchFamily="18" charset="0"/>
            </a:endParaRPr>
          </a:p>
        </p:txBody>
      </p:sp>
      <p:sp>
        <p:nvSpPr>
          <p:cNvPr id="176191" name="Прямоугольник 3"/>
          <p:cNvSpPr>
            <a:spLocks noChangeArrowheads="1"/>
          </p:cNvSpPr>
          <p:nvPr/>
        </p:nvSpPr>
        <p:spPr bwMode="auto">
          <a:xfrm>
            <a:off x="0" y="5021263"/>
            <a:ext cx="9144000" cy="1569660"/>
          </a:xfrm>
          <a:prstGeom prst="rect">
            <a:avLst/>
          </a:prstGeom>
          <a:solidFill>
            <a:schemeClr val="accent1">
              <a:lumMod val="40000"/>
              <a:lumOff val="60000"/>
            </a:schemeClr>
          </a:solidFill>
          <a:ln w="9525">
            <a:noFill/>
            <a:miter lim="800000"/>
            <a:headEnd/>
            <a:tailEnd/>
          </a:ln>
        </p:spPr>
        <p:txBody>
          <a:bodyPr>
            <a:spAutoFit/>
          </a:bodyPr>
          <a:lstStyle/>
          <a:p>
            <a:r>
              <a:rPr lang="ru-RU" sz="1600" dirty="0">
                <a:latin typeface="Times New Roman" pitchFamily="18" charset="0"/>
                <a:cs typeface="Times New Roman" pitchFamily="18" charset="0"/>
              </a:rPr>
              <a:t>Биомасса сегодня является четвертым по значению топливом в мире, давая ежегодно 1250 млн т у.т. энергии и составляя около 15% всех первичных энергоносителей (в развивающихся странах - до 38%).</a:t>
            </a:r>
          </a:p>
          <a:p>
            <a:r>
              <a:rPr lang="ru-RU" sz="1600" dirty="0">
                <a:latin typeface="Times New Roman" pitchFamily="18" charset="0"/>
                <a:cs typeface="Times New Roman" pitchFamily="18" charset="0"/>
              </a:rPr>
              <a:t>Использование ВИЭ в Украине составляет на сегодняшний день 5.6 млн т у.т., что эквивалентно 2.8% ОППЭ. Из всех ВИЭ доля биомассы является наибольшей после большой гидроэнергетики - около 18% (Таблица 2). В 2001 г. из биомассы, в основном древесных отходов, было произведено 29 ПДж тепловой энергии, что составляло 0.5% ОППЭ</a:t>
            </a:r>
            <a:r>
              <a:rPr lang="ru-RU" sz="1400" dirty="0">
                <a:latin typeface="Times New Roman" pitchFamily="18" charset="0"/>
                <a:cs typeface="Times New Roman" pitchFamily="18" charset="0"/>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1624013" y="1181100"/>
            <a:ext cx="9144000" cy="0"/>
          </a:xfrm>
          <a:prstGeom prst="rect">
            <a:avLst/>
          </a:prstGeom>
          <a:noFill/>
          <a:ln w="9525">
            <a:noFill/>
            <a:miter lim="800000"/>
            <a:headEnd/>
            <a:tailEnd/>
          </a:ln>
        </p:spPr>
        <p:txBody>
          <a:bodyPr>
            <a:spAutoFit/>
          </a:bodyPr>
          <a:lstStyle/>
          <a:p>
            <a:endParaRPr lang="ru-RU" sz="2400" dirty="0"/>
          </a:p>
        </p:txBody>
      </p:sp>
      <p:pic>
        <p:nvPicPr>
          <p:cNvPr id="5" name="Рисунок 8"/>
          <p:cNvPicPr>
            <a:picLocks noChangeAspect="1" noChangeArrowheads="1"/>
          </p:cNvPicPr>
          <p:nvPr/>
        </p:nvPicPr>
        <p:blipFill>
          <a:blip r:embed="rId2"/>
          <a:srcRect l="8740" t="21919" r="7141" b="4610"/>
          <a:stretch>
            <a:fillRect/>
          </a:stretch>
        </p:blipFill>
        <p:spPr bwMode="auto">
          <a:xfrm>
            <a:off x="0" y="928670"/>
            <a:ext cx="9144000" cy="5929330"/>
          </a:xfrm>
          <a:prstGeom prst="rect">
            <a:avLst/>
          </a:prstGeom>
          <a:noFill/>
          <a:ln w="9525">
            <a:noFill/>
            <a:miter lim="800000"/>
            <a:headEnd/>
            <a:tailEnd/>
          </a:ln>
        </p:spPr>
      </p:pic>
      <p:sp>
        <p:nvSpPr>
          <p:cNvPr id="6" name="Text Box 5"/>
          <p:cNvSpPr txBox="1">
            <a:spLocks noChangeArrowheads="1"/>
          </p:cNvSpPr>
          <p:nvPr/>
        </p:nvSpPr>
        <p:spPr bwMode="auto">
          <a:xfrm>
            <a:off x="0" y="0"/>
            <a:ext cx="9144000" cy="1015663"/>
          </a:xfrm>
          <a:prstGeom prst="rect">
            <a:avLst/>
          </a:prstGeom>
          <a:solidFill>
            <a:srgbClr val="00B050"/>
          </a:solidFill>
          <a:ln w="9525">
            <a:noFill/>
            <a:miter lim="800000"/>
            <a:headEnd/>
            <a:tailEnd/>
          </a:ln>
        </p:spPr>
        <p:txBody>
          <a:bodyPr wrap="square">
            <a:spAutoFit/>
          </a:bodyPr>
          <a:lstStyle/>
          <a:p>
            <a:pPr algn="ctr"/>
            <a:r>
              <a:rPr lang="ru-RU" b="1" dirty="0">
                <a:latin typeface="Times New Roman" pitchFamily="18" charset="0"/>
                <a:cs typeface="Times New Roman" pitchFamily="18" charset="0"/>
              </a:rPr>
              <a:t>МОБИЛЬНАЯ УСТАНОВКА ОТОПЛЕНИЯ ПРОМЫШЛЕННЫХ И ГРАЖДАНСКИХ ЗДАНИЙ, РАБОТАЮЩАЯ НА ТОПЛИВНЫХ ГРАНУЛАХ И </a:t>
            </a:r>
            <a:r>
              <a:rPr lang="ru-RU" b="1" dirty="0" smtClean="0">
                <a:latin typeface="Times New Roman" pitchFamily="18" charset="0"/>
                <a:cs typeface="Times New Roman" pitchFamily="18" charset="0"/>
              </a:rPr>
              <a:t>БРИКЕТАХ </a:t>
            </a:r>
            <a:r>
              <a:rPr lang="ru-RU" sz="2400" b="1" dirty="0" smtClean="0">
                <a:latin typeface="Times New Roman" pitchFamily="18" charset="0"/>
                <a:cs typeface="Times New Roman" pitchFamily="18" charset="0"/>
              </a:rPr>
              <a:t>производства России.</a:t>
            </a:r>
            <a:endParaRPr lang="ru-RU" sz="2400" b="1"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
          <p:cNvSpPr>
            <a:spLocks noChangeArrowheads="1"/>
          </p:cNvSpPr>
          <p:nvPr/>
        </p:nvSpPr>
        <p:spPr bwMode="auto">
          <a:xfrm>
            <a:off x="0" y="0"/>
            <a:ext cx="9144000" cy="838200"/>
          </a:xfrm>
          <a:prstGeom prst="rect">
            <a:avLst/>
          </a:prstGeom>
          <a:solidFill>
            <a:schemeClr val="accent1"/>
          </a:solidFill>
          <a:ln w="9525">
            <a:solidFill>
              <a:schemeClr val="tx1"/>
            </a:solidFill>
            <a:miter lim="800000"/>
            <a:headEnd/>
            <a:tailEnd/>
          </a:ln>
        </p:spPr>
        <p:txBody>
          <a:bodyPr wrap="none" anchor="ctr"/>
          <a:lstStyle/>
          <a:p>
            <a:endParaRPr lang="ru-RU" dirty="0"/>
          </a:p>
        </p:txBody>
      </p:sp>
      <p:pic>
        <p:nvPicPr>
          <p:cNvPr id="4" name="Рисунок 1"/>
          <p:cNvPicPr>
            <a:picLocks noChangeAspect="1" noChangeArrowheads="1"/>
          </p:cNvPicPr>
          <p:nvPr/>
        </p:nvPicPr>
        <p:blipFill>
          <a:blip r:embed="rId2"/>
          <a:srcRect l="8649" t="15407" r="9251" b="28410"/>
          <a:stretch>
            <a:fillRect/>
          </a:stretch>
        </p:blipFill>
        <p:spPr bwMode="auto">
          <a:xfrm>
            <a:off x="0" y="857232"/>
            <a:ext cx="9144000" cy="4500581"/>
          </a:xfrm>
          <a:prstGeom prst="rect">
            <a:avLst/>
          </a:prstGeom>
          <a:noFill/>
          <a:ln w="9525">
            <a:noFill/>
            <a:miter lim="800000"/>
            <a:headEnd/>
            <a:tailEnd/>
          </a:ln>
        </p:spPr>
      </p:pic>
      <p:sp>
        <p:nvSpPr>
          <p:cNvPr id="5" name="Text Box 3"/>
          <p:cNvSpPr txBox="1">
            <a:spLocks noChangeArrowheads="1"/>
          </p:cNvSpPr>
          <p:nvPr/>
        </p:nvSpPr>
        <p:spPr bwMode="auto">
          <a:xfrm>
            <a:off x="152400" y="228600"/>
            <a:ext cx="184150" cy="457200"/>
          </a:xfrm>
          <a:prstGeom prst="rect">
            <a:avLst/>
          </a:prstGeom>
          <a:noFill/>
          <a:ln w="9525">
            <a:noFill/>
            <a:miter lim="800000"/>
            <a:headEnd/>
            <a:tailEnd/>
          </a:ln>
        </p:spPr>
        <p:txBody>
          <a:bodyPr wrap="none">
            <a:spAutoFit/>
          </a:bodyPr>
          <a:lstStyle/>
          <a:p>
            <a:endParaRPr lang="ru-RU" sz="2400" dirty="0"/>
          </a:p>
        </p:txBody>
      </p:sp>
      <p:sp>
        <p:nvSpPr>
          <p:cNvPr id="6" name="Text Box 4"/>
          <p:cNvSpPr txBox="1">
            <a:spLocks noChangeArrowheads="1"/>
          </p:cNvSpPr>
          <p:nvPr/>
        </p:nvSpPr>
        <p:spPr bwMode="auto">
          <a:xfrm>
            <a:off x="0" y="0"/>
            <a:ext cx="9144000" cy="830997"/>
          </a:xfrm>
          <a:prstGeom prst="rect">
            <a:avLst/>
          </a:prstGeom>
          <a:solidFill>
            <a:srgbClr val="00B050"/>
          </a:solidFill>
          <a:ln w="9525">
            <a:noFill/>
            <a:miter lim="800000"/>
            <a:headEnd/>
            <a:tailEnd/>
          </a:ln>
        </p:spPr>
        <p:txBody>
          <a:bodyPr>
            <a:spAutoFit/>
          </a:bodyPr>
          <a:lstStyle/>
          <a:p>
            <a:pPr algn="ctr"/>
            <a:r>
              <a:rPr lang="ru-RU" sz="2400" b="1" dirty="0">
                <a:latin typeface="Times New Roman" pitchFamily="18" charset="0"/>
                <a:cs typeface="Times New Roman" pitchFamily="18" charset="0"/>
              </a:rPr>
              <a:t>Установка для производства теплоэнергии, работающая на древесных породах</a:t>
            </a:r>
          </a:p>
        </p:txBody>
      </p:sp>
      <p:sp>
        <p:nvSpPr>
          <p:cNvPr id="7" name="Text Box 6"/>
          <p:cNvSpPr txBox="1">
            <a:spLocks noChangeArrowheads="1"/>
          </p:cNvSpPr>
          <p:nvPr/>
        </p:nvSpPr>
        <p:spPr bwMode="auto">
          <a:xfrm>
            <a:off x="0" y="5432425"/>
            <a:ext cx="9144000" cy="1311275"/>
          </a:xfrm>
          <a:prstGeom prst="rect">
            <a:avLst/>
          </a:prstGeom>
          <a:noFill/>
          <a:ln w="9525">
            <a:noFill/>
            <a:miter lim="800000"/>
            <a:headEnd/>
            <a:tailEnd/>
          </a:ln>
        </p:spPr>
        <p:txBody>
          <a:bodyPr>
            <a:spAutoFit/>
          </a:bodyPr>
          <a:lstStyle/>
          <a:p>
            <a:r>
              <a:rPr lang="ru-RU" sz="2000" dirty="0">
                <a:latin typeface="Times New Roman" pitchFamily="18" charset="0"/>
                <a:cs typeface="Times New Roman" pitchFamily="18" charset="0"/>
              </a:rPr>
              <a:t>В живой природе не существует отходов. Всякий процесс жизнедеятельности практически безотходен, так как то, что является отходами одних видов и особей, по пищевым или прочным цепочкам утилизируется другими видами, и процесс этот неразрывен и бесконечен. Природа ничего не депонирует!</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ChangeArrowheads="1"/>
          </p:cNvSpPr>
          <p:nvPr/>
        </p:nvSpPr>
        <p:spPr bwMode="auto">
          <a:xfrm>
            <a:off x="1624013" y="2295525"/>
            <a:ext cx="9144000" cy="0"/>
          </a:xfrm>
          <a:prstGeom prst="rect">
            <a:avLst/>
          </a:prstGeom>
          <a:noFill/>
          <a:ln w="9525">
            <a:noFill/>
            <a:miter lim="800000"/>
            <a:headEnd/>
            <a:tailEnd/>
          </a:ln>
        </p:spPr>
        <p:txBody>
          <a:bodyPr>
            <a:spAutoFit/>
          </a:bodyPr>
          <a:lstStyle/>
          <a:p>
            <a:endParaRPr lang="ru-RU" sz="2400" dirty="0"/>
          </a:p>
        </p:txBody>
      </p:sp>
      <p:sp>
        <p:nvSpPr>
          <p:cNvPr id="4" name="TextBox 2"/>
          <p:cNvSpPr txBox="1">
            <a:spLocks noChangeArrowheads="1"/>
          </p:cNvSpPr>
          <p:nvPr/>
        </p:nvSpPr>
        <p:spPr bwMode="auto">
          <a:xfrm>
            <a:off x="0" y="188913"/>
            <a:ext cx="9131300" cy="2400300"/>
          </a:xfrm>
          <a:prstGeom prst="rect">
            <a:avLst/>
          </a:prstGeom>
          <a:solidFill>
            <a:schemeClr val="bg2"/>
          </a:solidFill>
          <a:ln w="9525">
            <a:noFill/>
            <a:miter lim="800000"/>
            <a:headEnd/>
            <a:tailEnd/>
          </a:ln>
        </p:spPr>
        <p:txBody>
          <a:bodyPr>
            <a:spAutoFit/>
          </a:bodyPr>
          <a:lstStyle/>
          <a:p>
            <a:pPr algn="ctr"/>
            <a:r>
              <a:rPr lang="ru-RU" sz="3000" b="1" dirty="0">
                <a:solidFill>
                  <a:srgbClr val="002060"/>
                </a:solidFill>
                <a:latin typeface="Times New Roman" pitchFamily="18" charset="0"/>
                <a:cs typeface="Times New Roman" pitchFamily="18" charset="0"/>
              </a:rPr>
              <a:t>Эффективность бизнес-предложения</a:t>
            </a:r>
          </a:p>
          <a:p>
            <a:pPr algn="ctr"/>
            <a:r>
              <a:rPr lang="ru-RU" sz="3000" b="1" dirty="0">
                <a:solidFill>
                  <a:srgbClr val="002060"/>
                </a:solidFill>
                <a:latin typeface="Times New Roman" pitchFamily="18" charset="0"/>
                <a:cs typeface="Times New Roman" pitchFamily="18" charset="0"/>
              </a:rPr>
              <a:t>«Производство из отходов лесной и </a:t>
            </a:r>
          </a:p>
          <a:p>
            <a:pPr algn="ctr"/>
            <a:r>
              <a:rPr lang="ru-RU" sz="3000" b="1" dirty="0">
                <a:solidFill>
                  <a:srgbClr val="002060"/>
                </a:solidFill>
                <a:latin typeface="Times New Roman" pitchFamily="18" charset="0"/>
                <a:cs typeface="Times New Roman" pitchFamily="18" charset="0"/>
              </a:rPr>
              <a:t>сельскохозяйственной индустрии прессованного биотоплива (топливных брикетов и гранул - пеллет)»</a:t>
            </a:r>
          </a:p>
        </p:txBody>
      </p:sp>
      <p:sp>
        <p:nvSpPr>
          <p:cNvPr id="5" name="TextBox 5"/>
          <p:cNvSpPr txBox="1">
            <a:spLocks noChangeArrowheads="1"/>
          </p:cNvSpPr>
          <p:nvPr/>
        </p:nvSpPr>
        <p:spPr bwMode="auto">
          <a:xfrm>
            <a:off x="0" y="3284538"/>
            <a:ext cx="9131300" cy="2678112"/>
          </a:xfrm>
          <a:prstGeom prst="rect">
            <a:avLst/>
          </a:prstGeom>
          <a:solidFill>
            <a:schemeClr val="accent1">
              <a:lumMod val="60000"/>
              <a:lumOff val="40000"/>
            </a:schemeClr>
          </a:solidFill>
          <a:ln w="9525">
            <a:noFill/>
            <a:miter lim="800000"/>
            <a:headEnd/>
            <a:tailEnd/>
          </a:ln>
        </p:spPr>
        <p:txBody>
          <a:bodyPr>
            <a:spAutoFit/>
          </a:bodyPr>
          <a:lstStyle/>
          <a:p>
            <a:r>
              <a:rPr lang="ru-RU" sz="2400" b="1" u="sng" dirty="0">
                <a:latin typeface="Times New Roman" pitchFamily="18" charset="0"/>
                <a:cs typeface="Times New Roman" pitchFamily="18" charset="0"/>
              </a:rPr>
              <a:t>Стоимость оборудования</a:t>
            </a:r>
            <a:r>
              <a:rPr lang="ru-RU" sz="2400" dirty="0">
                <a:latin typeface="Times New Roman" pitchFamily="18" charset="0"/>
                <a:cs typeface="Times New Roman" pitchFamily="18" charset="0"/>
              </a:rPr>
              <a:t> – 20 – 50 тыс. долларов США в </a:t>
            </a:r>
          </a:p>
          <a:p>
            <a:r>
              <a:rPr lang="ru-RU" sz="2400" dirty="0">
                <a:latin typeface="Times New Roman" pitchFamily="18" charset="0"/>
                <a:cs typeface="Times New Roman" pitchFamily="18" charset="0"/>
              </a:rPr>
              <a:t>зависимости от мощности и комплектации</a:t>
            </a:r>
          </a:p>
          <a:p>
            <a:r>
              <a:rPr lang="ru-RU" sz="2400" b="1" u="sng" dirty="0">
                <a:latin typeface="Times New Roman" pitchFamily="18" charset="0"/>
                <a:cs typeface="Times New Roman" pitchFamily="18" charset="0"/>
              </a:rPr>
              <a:t>Объем производства в год</a:t>
            </a:r>
            <a:r>
              <a:rPr lang="ru-RU" sz="2400" dirty="0">
                <a:latin typeface="Times New Roman" pitchFamily="18" charset="0"/>
                <a:cs typeface="Times New Roman" pitchFamily="18" charset="0"/>
              </a:rPr>
              <a:t> – от 150 до 500 тонн</a:t>
            </a:r>
          </a:p>
          <a:p>
            <a:r>
              <a:rPr lang="ru-RU" sz="2400" b="1" u="sng" dirty="0">
                <a:latin typeface="Times New Roman" pitchFamily="18" charset="0"/>
                <a:cs typeface="Times New Roman" pitchFamily="18" charset="0"/>
              </a:rPr>
              <a:t>Потребность в трудовых ресурсах</a:t>
            </a:r>
            <a:r>
              <a:rPr lang="ru-RU" sz="2400" dirty="0">
                <a:latin typeface="Times New Roman" pitchFamily="18" charset="0"/>
                <a:cs typeface="Times New Roman" pitchFamily="18" charset="0"/>
              </a:rPr>
              <a:t> – 5 – 10 человек в зависимости от объема производства</a:t>
            </a:r>
          </a:p>
          <a:p>
            <a:r>
              <a:rPr lang="ru-RU" sz="2400" b="1" u="sng" dirty="0">
                <a:latin typeface="Times New Roman" pitchFamily="18" charset="0"/>
                <a:cs typeface="Times New Roman" pitchFamily="18" charset="0"/>
              </a:rPr>
              <a:t>Срок окупаемости инвестиций</a:t>
            </a:r>
            <a:r>
              <a:rPr lang="ru-RU" sz="2400" dirty="0">
                <a:latin typeface="Times New Roman" pitchFamily="18" charset="0"/>
                <a:cs typeface="Times New Roman" pitchFamily="18" charset="0"/>
              </a:rPr>
              <a:t> 1,5 года</a:t>
            </a:r>
          </a:p>
          <a:p>
            <a:r>
              <a:rPr lang="ru-RU" sz="2400" b="1" u="sng" dirty="0">
                <a:latin typeface="Times New Roman" pitchFamily="18" charset="0"/>
                <a:cs typeface="Times New Roman" pitchFamily="18" charset="0"/>
              </a:rPr>
              <a:t>Рентабельность производства</a:t>
            </a:r>
            <a:r>
              <a:rPr lang="ru-RU" sz="2400" dirty="0">
                <a:latin typeface="Times New Roman" pitchFamily="18" charset="0"/>
                <a:cs typeface="Times New Roman" pitchFamily="18" charset="0"/>
              </a:rPr>
              <a:t> 25%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7"/>
          <p:cNvGrpSpPr>
            <a:grpSpLocks/>
          </p:cNvGrpSpPr>
          <p:nvPr/>
        </p:nvGrpSpPr>
        <p:grpSpPr bwMode="auto">
          <a:xfrm>
            <a:off x="228600" y="685800"/>
            <a:ext cx="8686800" cy="5410200"/>
            <a:chOff x="144" y="432"/>
            <a:chExt cx="5472" cy="3408"/>
          </a:xfrm>
        </p:grpSpPr>
        <p:grpSp>
          <p:nvGrpSpPr>
            <p:cNvPr id="3" name="Group 12"/>
            <p:cNvGrpSpPr>
              <a:grpSpLocks/>
            </p:cNvGrpSpPr>
            <p:nvPr/>
          </p:nvGrpSpPr>
          <p:grpSpPr bwMode="auto">
            <a:xfrm>
              <a:off x="144" y="432"/>
              <a:ext cx="5472" cy="1392"/>
              <a:chOff x="144" y="432"/>
              <a:chExt cx="5472" cy="1392"/>
            </a:xfrm>
          </p:grpSpPr>
          <p:sp>
            <p:nvSpPr>
              <p:cNvPr id="7" name="AutoShape 2"/>
              <p:cNvSpPr>
                <a:spLocks noChangeArrowheads="1"/>
              </p:cNvSpPr>
              <p:nvPr/>
            </p:nvSpPr>
            <p:spPr bwMode="auto">
              <a:xfrm>
                <a:off x="144" y="432"/>
                <a:ext cx="5472" cy="624"/>
              </a:xfrm>
              <a:prstGeom prst="roundRect">
                <a:avLst>
                  <a:gd name="adj" fmla="val 16667"/>
                </a:avLst>
              </a:prstGeom>
              <a:solidFill>
                <a:srgbClr val="00B050"/>
              </a:solidFill>
              <a:ln w="38100">
                <a:solidFill>
                  <a:schemeClr val="tx1"/>
                </a:solidFill>
                <a:round/>
                <a:headEnd/>
                <a:tailEnd/>
              </a:ln>
            </p:spPr>
            <p:txBody>
              <a:bodyPr wrap="none" anchor="ctr"/>
              <a:lstStyle/>
              <a:p>
                <a:pPr algn="ctr"/>
                <a:r>
                  <a:rPr lang="ru-RU" sz="2400" b="1" dirty="0"/>
                  <a:t>ПРИОРИТЕТНЫЕ НАПРАВЛЕНИЯ РАЗВИТИЯ </a:t>
                </a:r>
              </a:p>
              <a:p>
                <a:pPr algn="ctr"/>
                <a:r>
                  <a:rPr lang="ru-RU" sz="2400" b="1" dirty="0"/>
                  <a:t>ЛЕСНОГО СЕКТОРА ЭКОНОМИКИ</a:t>
                </a:r>
              </a:p>
            </p:txBody>
          </p:sp>
          <p:grpSp>
            <p:nvGrpSpPr>
              <p:cNvPr id="4" name="Group 11"/>
              <p:cNvGrpSpPr>
                <a:grpSpLocks/>
              </p:cNvGrpSpPr>
              <p:nvPr/>
            </p:nvGrpSpPr>
            <p:grpSpPr bwMode="auto">
              <a:xfrm>
                <a:off x="1152" y="1056"/>
                <a:ext cx="3456" cy="768"/>
                <a:chOff x="1152" y="1056"/>
                <a:chExt cx="3456" cy="768"/>
              </a:xfrm>
            </p:grpSpPr>
            <p:sp>
              <p:nvSpPr>
                <p:cNvPr id="9" name="Line 4"/>
                <p:cNvSpPr>
                  <a:spLocks noChangeShapeType="1"/>
                </p:cNvSpPr>
                <p:nvPr/>
              </p:nvSpPr>
              <p:spPr bwMode="auto">
                <a:xfrm>
                  <a:off x="2880" y="1056"/>
                  <a:ext cx="0" cy="432"/>
                </a:xfrm>
                <a:prstGeom prst="line">
                  <a:avLst/>
                </a:prstGeom>
                <a:noFill/>
                <a:ln w="38100">
                  <a:solidFill>
                    <a:schemeClr val="tx1"/>
                  </a:solidFill>
                  <a:round/>
                  <a:headEnd/>
                  <a:tailEnd/>
                </a:ln>
              </p:spPr>
              <p:txBody>
                <a:bodyPr/>
                <a:lstStyle/>
                <a:p>
                  <a:endParaRPr lang="ru-RU" dirty="0"/>
                </a:p>
              </p:txBody>
            </p:sp>
            <p:sp>
              <p:nvSpPr>
                <p:cNvPr id="10" name="Line 5"/>
                <p:cNvSpPr>
                  <a:spLocks noChangeShapeType="1"/>
                </p:cNvSpPr>
                <p:nvPr/>
              </p:nvSpPr>
              <p:spPr bwMode="auto">
                <a:xfrm flipH="1">
                  <a:off x="1152" y="1488"/>
                  <a:ext cx="1725" cy="0"/>
                </a:xfrm>
                <a:prstGeom prst="line">
                  <a:avLst/>
                </a:prstGeom>
                <a:noFill/>
                <a:ln w="38100">
                  <a:solidFill>
                    <a:schemeClr val="tx1"/>
                  </a:solidFill>
                  <a:round/>
                  <a:headEnd/>
                  <a:tailEnd/>
                </a:ln>
              </p:spPr>
              <p:txBody>
                <a:bodyPr/>
                <a:lstStyle/>
                <a:p>
                  <a:endParaRPr lang="ru-RU" dirty="0"/>
                </a:p>
              </p:txBody>
            </p:sp>
            <p:sp>
              <p:nvSpPr>
                <p:cNvPr id="11" name="Line 7"/>
                <p:cNvSpPr>
                  <a:spLocks noChangeShapeType="1"/>
                </p:cNvSpPr>
                <p:nvPr/>
              </p:nvSpPr>
              <p:spPr bwMode="auto">
                <a:xfrm>
                  <a:off x="4608" y="1488"/>
                  <a:ext cx="0" cy="336"/>
                </a:xfrm>
                <a:prstGeom prst="line">
                  <a:avLst/>
                </a:prstGeom>
                <a:noFill/>
                <a:ln w="38100">
                  <a:solidFill>
                    <a:schemeClr val="tx1"/>
                  </a:solidFill>
                  <a:round/>
                  <a:headEnd/>
                  <a:tailEnd/>
                </a:ln>
              </p:spPr>
              <p:txBody>
                <a:bodyPr/>
                <a:lstStyle/>
                <a:p>
                  <a:endParaRPr lang="ru-RU" dirty="0"/>
                </a:p>
              </p:txBody>
            </p:sp>
            <p:sp>
              <p:nvSpPr>
                <p:cNvPr id="12" name="Line 9"/>
                <p:cNvSpPr>
                  <a:spLocks noChangeShapeType="1"/>
                </p:cNvSpPr>
                <p:nvPr/>
              </p:nvSpPr>
              <p:spPr bwMode="auto">
                <a:xfrm>
                  <a:off x="1161" y="1485"/>
                  <a:ext cx="0" cy="336"/>
                </a:xfrm>
                <a:prstGeom prst="line">
                  <a:avLst/>
                </a:prstGeom>
                <a:noFill/>
                <a:ln w="38100">
                  <a:solidFill>
                    <a:schemeClr val="tx1"/>
                  </a:solidFill>
                  <a:round/>
                  <a:headEnd/>
                  <a:tailEnd/>
                </a:ln>
              </p:spPr>
              <p:txBody>
                <a:bodyPr/>
                <a:lstStyle/>
                <a:p>
                  <a:endParaRPr lang="ru-RU" dirty="0"/>
                </a:p>
              </p:txBody>
            </p:sp>
            <p:sp>
              <p:nvSpPr>
                <p:cNvPr id="13" name="Line 10"/>
                <p:cNvSpPr>
                  <a:spLocks noChangeShapeType="1"/>
                </p:cNvSpPr>
                <p:nvPr/>
              </p:nvSpPr>
              <p:spPr bwMode="auto">
                <a:xfrm flipH="1">
                  <a:off x="2880" y="1488"/>
                  <a:ext cx="1725" cy="0"/>
                </a:xfrm>
                <a:prstGeom prst="line">
                  <a:avLst/>
                </a:prstGeom>
                <a:noFill/>
                <a:ln w="38100">
                  <a:solidFill>
                    <a:schemeClr val="tx1"/>
                  </a:solidFill>
                  <a:round/>
                  <a:headEnd/>
                  <a:tailEnd/>
                </a:ln>
              </p:spPr>
              <p:txBody>
                <a:bodyPr/>
                <a:lstStyle/>
                <a:p>
                  <a:endParaRPr lang="ru-RU" dirty="0"/>
                </a:p>
              </p:txBody>
            </p:sp>
          </p:grpSp>
        </p:grpSp>
        <p:sp>
          <p:nvSpPr>
            <p:cNvPr id="5" name="AutoShape 13"/>
            <p:cNvSpPr>
              <a:spLocks noChangeArrowheads="1"/>
            </p:cNvSpPr>
            <p:nvPr/>
          </p:nvSpPr>
          <p:spPr bwMode="auto">
            <a:xfrm>
              <a:off x="219" y="1824"/>
              <a:ext cx="1878" cy="1833"/>
            </a:xfrm>
            <a:prstGeom prst="roundRect">
              <a:avLst>
                <a:gd name="adj" fmla="val 16667"/>
              </a:avLst>
            </a:prstGeom>
            <a:solidFill>
              <a:srgbClr val="FFCC99"/>
            </a:solidFill>
            <a:ln w="38100">
              <a:solidFill>
                <a:schemeClr val="tx1"/>
              </a:solidFill>
              <a:round/>
              <a:headEnd/>
              <a:tailEnd/>
            </a:ln>
          </p:spPr>
          <p:txBody>
            <a:bodyPr wrap="none" anchor="ctr"/>
            <a:lstStyle/>
            <a:p>
              <a:pPr algn="ctr"/>
              <a:r>
                <a:rPr lang="ru-RU" b="1" dirty="0"/>
                <a:t>ОРГАНИЗАЦИЯ </a:t>
              </a:r>
            </a:p>
            <a:p>
              <a:pPr algn="ctr"/>
              <a:r>
                <a:rPr lang="ru-RU" b="1" dirty="0"/>
                <a:t>РАЦИОНАЛЬНОГО, </a:t>
              </a:r>
            </a:p>
            <a:p>
              <a:pPr algn="ctr"/>
              <a:r>
                <a:rPr lang="ru-RU" b="1" dirty="0"/>
                <a:t>МНОГОЦЕЛЕВОГО,</a:t>
              </a:r>
            </a:p>
            <a:p>
              <a:pPr algn="ctr"/>
              <a:r>
                <a:rPr lang="ru-RU" b="1" dirty="0"/>
                <a:t>НЕПРЕРЫВНОГО И</a:t>
              </a:r>
            </a:p>
            <a:p>
              <a:pPr algn="ctr"/>
              <a:r>
                <a:rPr lang="ru-RU" b="1" dirty="0"/>
                <a:t>НЕИСТОЩИТЕЛЬ-</a:t>
              </a:r>
            </a:p>
            <a:p>
              <a:pPr algn="ctr"/>
              <a:r>
                <a:rPr lang="ru-RU" b="1" dirty="0"/>
                <a:t>НОГО</a:t>
              </a:r>
            </a:p>
            <a:p>
              <a:pPr algn="ctr"/>
              <a:r>
                <a:rPr lang="ru-RU" b="1" dirty="0"/>
                <a:t>ЛЕСОПОЛЬЗО-</a:t>
              </a:r>
            </a:p>
            <a:p>
              <a:pPr algn="ctr"/>
              <a:r>
                <a:rPr lang="ru-RU" b="1" dirty="0"/>
                <a:t>ВАНИЯ</a:t>
              </a:r>
            </a:p>
          </p:txBody>
        </p:sp>
        <p:sp>
          <p:nvSpPr>
            <p:cNvPr id="6" name="AutoShape 14"/>
            <p:cNvSpPr>
              <a:spLocks noChangeArrowheads="1"/>
            </p:cNvSpPr>
            <p:nvPr/>
          </p:nvSpPr>
          <p:spPr bwMode="auto">
            <a:xfrm>
              <a:off x="3663" y="1824"/>
              <a:ext cx="1878" cy="2016"/>
            </a:xfrm>
            <a:prstGeom prst="roundRect">
              <a:avLst>
                <a:gd name="adj" fmla="val 16667"/>
              </a:avLst>
            </a:prstGeom>
            <a:solidFill>
              <a:srgbClr val="FFCC99"/>
            </a:solidFill>
            <a:ln w="38100">
              <a:solidFill>
                <a:schemeClr val="tx1"/>
              </a:solidFill>
              <a:round/>
              <a:headEnd/>
              <a:tailEnd/>
            </a:ln>
          </p:spPr>
          <p:txBody>
            <a:bodyPr wrap="none" anchor="ctr"/>
            <a:lstStyle/>
            <a:p>
              <a:pPr algn="ctr"/>
              <a:r>
                <a:rPr lang="ru-RU" b="1" dirty="0"/>
                <a:t>ОПЕРЕЖАЮЩЕЕ </a:t>
              </a:r>
            </a:p>
            <a:p>
              <a:pPr algn="ctr"/>
              <a:r>
                <a:rPr lang="ru-RU" b="1" dirty="0"/>
                <a:t>РАЗВИТИЕ </a:t>
              </a:r>
            </a:p>
            <a:p>
              <a:pPr algn="ctr"/>
              <a:r>
                <a:rPr lang="ru-RU" b="1" dirty="0"/>
                <a:t>МОЩНОСТЕЙ ПО</a:t>
              </a:r>
            </a:p>
            <a:p>
              <a:pPr algn="ctr"/>
              <a:r>
                <a:rPr lang="ru-RU" b="1" dirty="0"/>
                <a:t>ГЛУБОКОЙ </a:t>
              </a:r>
            </a:p>
            <a:p>
              <a:pPr algn="ctr"/>
              <a:r>
                <a:rPr lang="ru-RU" b="1" dirty="0"/>
                <a:t>МЕХАНИЧЕСКОЙ,</a:t>
              </a:r>
            </a:p>
            <a:p>
              <a:pPr algn="ctr"/>
              <a:r>
                <a:rPr lang="ru-RU" b="1" dirty="0"/>
                <a:t>ХИМИЧЕСКОЙ И</a:t>
              </a:r>
            </a:p>
            <a:p>
              <a:pPr algn="ctr"/>
              <a:r>
                <a:rPr lang="ru-RU" b="1" dirty="0"/>
                <a:t>ЭНЕРГЕТИЧЕСКОЙ </a:t>
              </a:r>
            </a:p>
            <a:p>
              <a:pPr algn="ctr"/>
              <a:r>
                <a:rPr lang="ru-RU" b="1" dirty="0"/>
                <a:t>ПЕРЕРАБОТКЕ </a:t>
              </a:r>
            </a:p>
            <a:p>
              <a:pPr algn="ctr"/>
              <a:r>
                <a:rPr lang="ru-RU" b="1" dirty="0"/>
                <a:t>ДРЕВЕСИНЫ</a:t>
              </a: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1652588" y="1271588"/>
            <a:ext cx="9144000" cy="0"/>
          </a:xfrm>
          <a:prstGeom prst="rect">
            <a:avLst/>
          </a:prstGeom>
          <a:noFill/>
          <a:ln w="9525">
            <a:noFill/>
            <a:miter lim="800000"/>
            <a:headEnd/>
            <a:tailEnd/>
          </a:ln>
        </p:spPr>
        <p:txBody>
          <a:bodyPr>
            <a:spAutoFit/>
          </a:bodyPr>
          <a:lstStyle/>
          <a:p>
            <a:endParaRPr lang="ru-RU" sz="2400" dirty="0"/>
          </a:p>
        </p:txBody>
      </p:sp>
      <p:pic>
        <p:nvPicPr>
          <p:cNvPr id="6" name="Рисунок 51"/>
          <p:cNvPicPr>
            <a:picLocks noChangeAspect="1" noChangeArrowheads="1"/>
          </p:cNvPicPr>
          <p:nvPr/>
        </p:nvPicPr>
        <p:blipFill>
          <a:blip r:embed="rId2"/>
          <a:srcRect l="26460" t="23552" r="20692" b="4111"/>
          <a:stretch>
            <a:fillRect/>
          </a:stretch>
        </p:blipFill>
        <p:spPr bwMode="auto">
          <a:xfrm>
            <a:off x="-142908" y="0"/>
            <a:ext cx="9144000" cy="67564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E7EFFE"/>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E7EFFE"/>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1123</Words>
  <Application>Microsoft Office PowerPoint</Application>
  <PresentationFormat>Экран (4:3)</PresentationFormat>
  <Paragraphs>161</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vector>
  </TitlesOfParts>
  <Company>JUVENTUS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Admin</cp:lastModifiedBy>
  <cp:revision>1</cp:revision>
  <dcterms:created xsi:type="dcterms:W3CDTF">2013-06-05T06:42:36Z</dcterms:created>
  <dcterms:modified xsi:type="dcterms:W3CDTF">2013-06-05T06:43:55Z</dcterms:modified>
</cp:coreProperties>
</file>